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256" r:id="rId3"/>
    <p:sldId id="257" r:id="rId4"/>
    <p:sldId id="258" r:id="rId5"/>
    <p:sldId id="303" r:id="rId6"/>
    <p:sldId id="304" r:id="rId7"/>
    <p:sldId id="305" r:id="rId8"/>
    <p:sldId id="259" r:id="rId9"/>
    <p:sldId id="306" r:id="rId10"/>
    <p:sldId id="307" r:id="rId11"/>
    <p:sldId id="308" r:id="rId12"/>
    <p:sldId id="260" r:id="rId13"/>
    <p:sldId id="261" r:id="rId14"/>
    <p:sldId id="309" r:id="rId15"/>
    <p:sldId id="262" r:id="rId16"/>
    <p:sldId id="310" r:id="rId17"/>
    <p:sldId id="311" r:id="rId18"/>
    <p:sldId id="263" r:id="rId19"/>
    <p:sldId id="264" r:id="rId20"/>
    <p:sldId id="265" r:id="rId21"/>
    <p:sldId id="296" r:id="rId22"/>
    <p:sldId id="276" r:id="rId23"/>
    <p:sldId id="266" r:id="rId24"/>
    <p:sldId id="267" r:id="rId25"/>
    <p:sldId id="274" r:id="rId26"/>
    <p:sldId id="275" r:id="rId27"/>
    <p:sldId id="273" r:id="rId28"/>
    <p:sldId id="272" r:id="rId29"/>
    <p:sldId id="271" r:id="rId30"/>
    <p:sldId id="270" r:id="rId31"/>
    <p:sldId id="313" r:id="rId32"/>
    <p:sldId id="314" r:id="rId33"/>
    <p:sldId id="269" r:id="rId34"/>
    <p:sldId id="281" r:id="rId35"/>
    <p:sldId id="312" r:id="rId36"/>
    <p:sldId id="280" r:id="rId37"/>
    <p:sldId id="279" r:id="rId38"/>
    <p:sldId id="295" r:id="rId39"/>
    <p:sldId id="297" r:id="rId40"/>
    <p:sldId id="298" r:id="rId41"/>
    <p:sldId id="299" r:id="rId42"/>
    <p:sldId id="300" r:id="rId43"/>
    <p:sldId id="301" r:id="rId44"/>
    <p:sldId id="302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8" r:id="rId57"/>
    <p:sldId id="327" r:id="rId58"/>
    <p:sldId id="326" r:id="rId59"/>
    <p:sldId id="278" r:id="rId60"/>
    <p:sldId id="277" r:id="rId61"/>
    <p:sldId id="284" r:id="rId62"/>
    <p:sldId id="287" r:id="rId63"/>
    <p:sldId id="286" r:id="rId64"/>
    <p:sldId id="285" r:id="rId65"/>
    <p:sldId id="283" r:id="rId66"/>
    <p:sldId id="282" r:id="rId67"/>
    <p:sldId id="288" r:id="rId68"/>
    <p:sldId id="289" r:id="rId69"/>
    <p:sldId id="292" r:id="rId70"/>
    <p:sldId id="294" r:id="rId71"/>
    <p:sldId id="330" r:id="rId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nHyDoggTgOtW6H65nhCPOQ==" hashData="bdHzozDD7EWoM82c3EyEE74ApaI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4" Type="http://schemas.openxmlformats.org/officeDocument/2006/relationships/image" Target="../media/image9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5" Type="http://schemas.openxmlformats.org/officeDocument/2006/relationships/image" Target="../media/image143.wmf"/><Relationship Id="rId4" Type="http://schemas.openxmlformats.org/officeDocument/2006/relationships/image" Target="../media/image14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wmf"/><Relationship Id="rId1" Type="http://schemas.openxmlformats.org/officeDocument/2006/relationships/image" Target="../media/image199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1405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3255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0175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8072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4943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595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8367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7532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6793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950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583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5D02C-AA05-4FCF-81AC-7429C1FE62A0}" type="datetimeFigureOut">
              <a:rPr lang="tr-TR" smtClean="0"/>
              <a:t>8.1.2014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B4CE0-D9BB-433D-9F13-6C9DF61056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9168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wmf"/><Relationship Id="rId11" Type="http://schemas.openxmlformats.org/officeDocument/2006/relationships/image" Target="../media/image36.wmf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33.wmf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42.png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4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51.wmf"/><Relationship Id="rId3" Type="http://schemas.openxmlformats.org/officeDocument/2006/relationships/image" Target="../media/image52.png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50.wmf"/><Relationship Id="rId5" Type="http://schemas.openxmlformats.org/officeDocument/2006/relationships/image" Target="../media/image47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4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65.wmf"/><Relationship Id="rId3" Type="http://schemas.openxmlformats.org/officeDocument/2006/relationships/image" Target="../media/image66.png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64.wmf"/><Relationship Id="rId5" Type="http://schemas.openxmlformats.org/officeDocument/2006/relationships/image" Target="../media/image61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6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71.wmf"/><Relationship Id="rId3" Type="http://schemas.openxmlformats.org/officeDocument/2006/relationships/image" Target="../media/image73.png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70.wmf"/><Relationship Id="rId5" Type="http://schemas.openxmlformats.org/officeDocument/2006/relationships/image" Target="../media/image67.wmf"/><Relationship Id="rId15" Type="http://schemas.openxmlformats.org/officeDocument/2006/relationships/image" Target="../media/image72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3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54.png"/><Relationship Id="rId7" Type="http://schemas.openxmlformats.org/officeDocument/2006/relationships/image" Target="../media/image7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55.png"/><Relationship Id="rId9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53.png"/><Relationship Id="rId7" Type="http://schemas.openxmlformats.org/officeDocument/2006/relationships/image" Target="../media/image83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91.wmf"/><Relationship Id="rId4" Type="http://schemas.openxmlformats.org/officeDocument/2006/relationships/image" Target="../media/image88.wmf"/><Relationship Id="rId9" Type="http://schemas.openxmlformats.org/officeDocument/2006/relationships/oleObject" Target="../embeddings/oleObject43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11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53.png"/><Relationship Id="rId7" Type="http://schemas.openxmlformats.org/officeDocument/2006/relationships/image" Target="../media/image117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44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134.png"/><Relationship Id="rId5" Type="http://schemas.openxmlformats.org/officeDocument/2006/relationships/image" Target="../media/image128.png"/><Relationship Id="rId10" Type="http://schemas.openxmlformats.org/officeDocument/2006/relationships/image" Target="../media/image133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138.png"/><Relationship Id="rId5" Type="http://schemas.openxmlformats.org/officeDocument/2006/relationships/image" Target="../media/image128.png"/><Relationship Id="rId10" Type="http://schemas.openxmlformats.org/officeDocument/2006/relationships/image" Target="../media/image137.png"/><Relationship Id="rId4" Type="http://schemas.openxmlformats.org/officeDocument/2006/relationships/image" Target="../media/image127.png"/><Relationship Id="rId9" Type="http://schemas.openxmlformats.org/officeDocument/2006/relationships/image" Target="../media/image13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143.wmf"/><Relationship Id="rId3" Type="http://schemas.openxmlformats.org/officeDocument/2006/relationships/oleObject" Target="../embeddings/oleObject46.bin"/><Relationship Id="rId7" Type="http://schemas.openxmlformats.org/officeDocument/2006/relationships/image" Target="../media/image140.wmf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142.wmf"/><Relationship Id="rId5" Type="http://schemas.openxmlformats.org/officeDocument/2006/relationships/image" Target="../media/image144.png"/><Relationship Id="rId10" Type="http://schemas.openxmlformats.org/officeDocument/2006/relationships/oleObject" Target="../embeddings/oleObject49.bin"/><Relationship Id="rId4" Type="http://schemas.openxmlformats.org/officeDocument/2006/relationships/image" Target="../media/image139.wmf"/><Relationship Id="rId9" Type="http://schemas.openxmlformats.org/officeDocument/2006/relationships/image" Target="../media/image141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54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56.wmf"/><Relationship Id="rId4" Type="http://schemas.openxmlformats.org/officeDocument/2006/relationships/oleObject" Target="../embeddings/oleObject5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58.wmf"/><Relationship Id="rId4" Type="http://schemas.openxmlformats.org/officeDocument/2006/relationships/oleObject" Target="../embeddings/oleObject53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60.wmf"/><Relationship Id="rId4" Type="http://schemas.openxmlformats.org/officeDocument/2006/relationships/oleObject" Target="../embeddings/oleObject54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62.wmf"/><Relationship Id="rId4" Type="http://schemas.openxmlformats.org/officeDocument/2006/relationships/oleObject" Target="../embeddings/oleObject55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6.png"/><Relationship Id="rId4" Type="http://schemas.openxmlformats.org/officeDocument/2006/relationships/image" Target="../media/image12.wmf"/><Relationship Id="rId9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64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166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168.png"/><Relationship Id="rId7" Type="http://schemas.openxmlformats.org/officeDocument/2006/relationships/image" Target="../media/image17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67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1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7" Type="http://schemas.openxmlformats.org/officeDocument/2006/relationships/image" Target="../media/image17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72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17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11" Type="http://schemas.openxmlformats.org/officeDocument/2006/relationships/image" Target="../media/image20.wmf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7.wmf"/><Relationship Id="rId9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71.png"/><Relationship Id="rId7" Type="http://schemas.openxmlformats.org/officeDocument/2006/relationships/image" Target="../media/image183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7" Type="http://schemas.openxmlformats.org/officeDocument/2006/relationships/image" Target="../media/image189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wmf"/><Relationship Id="rId3" Type="http://schemas.openxmlformats.org/officeDocument/2006/relationships/image" Target="../media/image201.png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02.png"/><Relationship Id="rId5" Type="http://schemas.openxmlformats.org/officeDocument/2006/relationships/image" Target="../media/image199.wmf"/><Relationship Id="rId4" Type="http://schemas.openxmlformats.org/officeDocument/2006/relationships/oleObject" Target="../embeddings/oleObject59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203.wmf"/><Relationship Id="rId4" Type="http://schemas.openxmlformats.org/officeDocument/2006/relationships/oleObject" Target="../embeddings/oleObject61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05.wmf"/><Relationship Id="rId4" Type="http://schemas.openxmlformats.org/officeDocument/2006/relationships/oleObject" Target="../embeddings/oleObject62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207.wmf"/><Relationship Id="rId4" Type="http://schemas.openxmlformats.org/officeDocument/2006/relationships/oleObject" Target="../embeddings/oleObject6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5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24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209.wmf"/><Relationship Id="rId4" Type="http://schemas.openxmlformats.org/officeDocument/2006/relationships/oleObject" Target="../embeddings/oleObject64.bin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32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3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123728" y="440618"/>
            <a:ext cx="5076564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TRİGONOMETRİ</a:t>
            </a:r>
            <a:endParaRPr lang="tr-TR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08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10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7504" y="116632"/>
            <a:ext cx="885698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ÖRNEK-2)</a:t>
            </a:r>
            <a:r>
              <a:rPr lang="tr-TR" sz="2400" b="1" dirty="0" smtClean="0"/>
              <a:t>Bir dik üçgende C dar açısının cosinüsü </a:t>
            </a:r>
            <a:r>
              <a:rPr lang="tr-TR" sz="2400" b="1" dirty="0" smtClean="0"/>
              <a:t>                           ise , B </a:t>
            </a:r>
            <a:r>
              <a:rPr lang="tr-TR" sz="2400" b="1" dirty="0" smtClean="0"/>
              <a:t>dar açısının cosinüsü nedir?</a:t>
            </a:r>
            <a:endParaRPr lang="tr-TR" sz="2400" b="1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123374"/>
              </p:ext>
            </p:extLst>
          </p:nvPr>
        </p:nvGraphicFramePr>
        <p:xfrm>
          <a:off x="4535996" y="1412776"/>
          <a:ext cx="1597104" cy="869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6" name="Denklem" r:id="rId3" imgW="723600" imgH="393480" progId="Equation.3">
                  <p:embed/>
                </p:oleObj>
              </mc:Choice>
              <mc:Fallback>
                <p:oleObj name="Denklem" r:id="rId3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5996" y="1412776"/>
                        <a:ext cx="1597104" cy="869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239633"/>
              </p:ext>
            </p:extLst>
          </p:nvPr>
        </p:nvGraphicFramePr>
        <p:xfrm>
          <a:off x="4620130" y="2636912"/>
          <a:ext cx="2369656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7" name="Denklem" r:id="rId5" imgW="914400" imgH="914400" progId="Equation.3">
                  <p:embed/>
                </p:oleObj>
              </mc:Choice>
              <mc:Fallback>
                <p:oleObj name="Denklem" r:id="rId5" imgW="9144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0130" y="2636912"/>
                        <a:ext cx="2369656" cy="23762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352646"/>
              </p:ext>
            </p:extLst>
          </p:nvPr>
        </p:nvGraphicFramePr>
        <p:xfrm>
          <a:off x="4555584" y="5336275"/>
          <a:ext cx="1862529" cy="1032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8" name="Denklem" r:id="rId7" imgW="711000" imgH="393480" progId="Equation.3">
                  <p:embed/>
                </p:oleObj>
              </mc:Choice>
              <mc:Fallback>
                <p:oleObj name="Denklem" r:id="rId7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5584" y="5336275"/>
                        <a:ext cx="1862529" cy="10324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312" name="Picture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68" y="1772816"/>
            <a:ext cx="320601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047544"/>
              </p:ext>
            </p:extLst>
          </p:nvPr>
        </p:nvGraphicFramePr>
        <p:xfrm>
          <a:off x="6212080" y="97155"/>
          <a:ext cx="15970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9" name="Denklem" r:id="rId10" imgW="723600" imgH="393480" progId="Equation.3">
                  <p:embed/>
                </p:oleObj>
              </mc:Choice>
              <mc:Fallback>
                <p:oleObj name="Denklem" r:id="rId10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2080" y="97155"/>
                        <a:ext cx="1597025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175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11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42850" y="6434799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7504" y="116632"/>
            <a:ext cx="885698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ÖRNEK-3)</a:t>
            </a:r>
            <a:r>
              <a:rPr lang="tr-TR" sz="2400" b="1" dirty="0" smtClean="0"/>
              <a:t>Bir dik üçgende B dar açısının cosinüsü </a:t>
            </a:r>
            <a:r>
              <a:rPr lang="tr-TR" sz="2400" b="1" dirty="0" smtClean="0"/>
              <a:t>                             ise , C </a:t>
            </a:r>
            <a:r>
              <a:rPr lang="tr-TR" sz="2400" b="1" dirty="0" smtClean="0"/>
              <a:t>dar açısının cosinüsü nedir?</a:t>
            </a:r>
            <a:endParaRPr lang="tr-TR" sz="24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8921"/>
            <a:ext cx="291465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094020"/>
              </p:ext>
            </p:extLst>
          </p:nvPr>
        </p:nvGraphicFramePr>
        <p:xfrm>
          <a:off x="5076056" y="5387947"/>
          <a:ext cx="1718513" cy="952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6" name="Denklem" r:id="rId4" imgW="711000" imgH="393480" progId="Equation.3">
                  <p:embed/>
                </p:oleObj>
              </mc:Choice>
              <mc:Fallback>
                <p:oleObj name="Denklem" r:id="rId4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5387947"/>
                        <a:ext cx="1718513" cy="9526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136842"/>
              </p:ext>
            </p:extLst>
          </p:nvPr>
        </p:nvGraphicFramePr>
        <p:xfrm>
          <a:off x="5120898" y="1352584"/>
          <a:ext cx="1683350" cy="968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7" name="Denklem" r:id="rId6" imgW="685800" imgH="393480" progId="Equation.3">
                  <p:embed/>
                </p:oleObj>
              </mc:Choice>
              <mc:Fallback>
                <p:oleObj name="Denklem" r:id="rId6" imgW="685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0898" y="1352584"/>
                        <a:ext cx="1683350" cy="9680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970804"/>
              </p:ext>
            </p:extLst>
          </p:nvPr>
        </p:nvGraphicFramePr>
        <p:xfrm>
          <a:off x="5076056" y="2708920"/>
          <a:ext cx="2219842" cy="2427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8" name="Denklem" r:id="rId8" imgW="838080" imgH="914400" progId="Equation.3">
                  <p:embed/>
                </p:oleObj>
              </mc:Choice>
              <mc:Fallback>
                <p:oleObj name="Denklem" r:id="rId8" imgW="83808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708920"/>
                        <a:ext cx="2219842" cy="24277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036588"/>
              </p:ext>
            </p:extLst>
          </p:nvPr>
        </p:nvGraphicFramePr>
        <p:xfrm>
          <a:off x="6300192" y="78873"/>
          <a:ext cx="1584176" cy="911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89" name="Denklem" r:id="rId10" imgW="685800" imgH="393480" progId="Equation.3">
                  <p:embed/>
                </p:oleObj>
              </mc:Choice>
              <mc:Fallback>
                <p:oleObj name="Denklem" r:id="rId10" imgW="685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78873"/>
                        <a:ext cx="1584176" cy="9116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436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670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701" y="4797152"/>
            <a:ext cx="52959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957243" cy="236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004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085184"/>
            <a:ext cx="5372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957243" cy="236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14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95977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9512" y="116632"/>
            <a:ext cx="878497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ÖRNEK-1)  </a:t>
            </a:r>
            <a:r>
              <a:rPr lang="tr-TR" sz="2400" b="1" dirty="0" smtClean="0"/>
              <a:t>Bir dik üçgende B dar açısının sinüsü </a:t>
            </a:r>
            <a:r>
              <a:rPr lang="tr-TR" sz="2400" b="1" dirty="0" smtClean="0"/>
              <a:t>                           ise</a:t>
            </a:r>
            <a:r>
              <a:rPr lang="tr-TR" sz="2400" b="1" dirty="0" smtClean="0"/>
              <a:t>, dar açıların diğer trigonometrik oranları nedir?</a:t>
            </a:r>
            <a:endParaRPr lang="tr-TR" sz="2400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19" y="2060848"/>
            <a:ext cx="282492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933618"/>
              </p:ext>
            </p:extLst>
          </p:nvPr>
        </p:nvGraphicFramePr>
        <p:xfrm>
          <a:off x="3761696" y="2492896"/>
          <a:ext cx="2468562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0" name="Denklem" r:id="rId4" imgW="1002960" imgH="914400" progId="Equation.3">
                  <p:embed/>
                </p:oleObj>
              </mc:Choice>
              <mc:Fallback>
                <p:oleObj name="Denklem" r:id="rId4" imgW="100296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696" y="2492896"/>
                        <a:ext cx="2468562" cy="225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041509"/>
              </p:ext>
            </p:extLst>
          </p:nvPr>
        </p:nvGraphicFramePr>
        <p:xfrm>
          <a:off x="3520567" y="1210578"/>
          <a:ext cx="1507478" cy="882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1" name="Denklem" r:id="rId6" imgW="672840" imgH="393480" progId="Equation.3">
                  <p:embed/>
                </p:oleObj>
              </mc:Choice>
              <mc:Fallback>
                <p:oleObj name="Denklem" r:id="rId6" imgW="672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0567" y="1210578"/>
                        <a:ext cx="1507478" cy="8827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237733"/>
              </p:ext>
            </p:extLst>
          </p:nvPr>
        </p:nvGraphicFramePr>
        <p:xfrm>
          <a:off x="6660232" y="1700808"/>
          <a:ext cx="2021035" cy="324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2" name="Denklem" r:id="rId8" imgW="761760" imgH="1218960" progId="Equation.3">
                  <p:embed/>
                </p:oleObj>
              </mc:Choice>
              <mc:Fallback>
                <p:oleObj name="Denklem" r:id="rId8" imgW="76176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1700808"/>
                        <a:ext cx="2021035" cy="3240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280587"/>
              </p:ext>
            </p:extLst>
          </p:nvPr>
        </p:nvGraphicFramePr>
        <p:xfrm>
          <a:off x="611560" y="5229200"/>
          <a:ext cx="7504113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3" name="Denklem" r:id="rId10" imgW="2895480" imgH="393480" progId="Equation.3">
                  <p:embed/>
                </p:oleObj>
              </mc:Choice>
              <mc:Fallback>
                <p:oleObj name="Denklem" r:id="rId10" imgW="2895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229200"/>
                        <a:ext cx="7504113" cy="1020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479316"/>
              </p:ext>
            </p:extLst>
          </p:nvPr>
        </p:nvGraphicFramePr>
        <p:xfrm>
          <a:off x="6012160" y="90805"/>
          <a:ext cx="1506537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4" name="Denklem" r:id="rId12" imgW="672840" imgH="393480" progId="Equation.3">
                  <p:embed/>
                </p:oleObj>
              </mc:Choice>
              <mc:Fallback>
                <p:oleObj name="Denklem" r:id="rId12" imgW="672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90805"/>
                        <a:ext cx="1506537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680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21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2" y="689424"/>
            <a:ext cx="2747716" cy="237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828" y="210046"/>
            <a:ext cx="6876256" cy="95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814" y="1340768"/>
            <a:ext cx="28670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201" y="2013251"/>
            <a:ext cx="5600621" cy="105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80" y="3212976"/>
            <a:ext cx="6301173" cy="105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3" y="4229276"/>
            <a:ext cx="6346361" cy="113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4" y="5465139"/>
            <a:ext cx="6381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16</a:t>
            </a:fld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107504" y="116632"/>
            <a:ext cx="885698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ÖRNEK-2)  </a:t>
            </a:r>
            <a:r>
              <a:rPr lang="tr-TR" sz="2400" b="1" dirty="0" smtClean="0"/>
              <a:t>Bir dik üçgende B dar açısının Cosinüsü </a:t>
            </a:r>
            <a:r>
              <a:rPr lang="tr-TR" sz="2400" b="1" dirty="0" smtClean="0"/>
              <a:t>                       ise</a:t>
            </a:r>
            <a:r>
              <a:rPr lang="tr-TR" sz="2400" b="1" dirty="0" smtClean="0"/>
              <a:t>, dar açıların diğer trigonometrik oranları nedir?</a:t>
            </a:r>
            <a:endParaRPr lang="tr-TR" sz="2400" b="1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2376264" cy="238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942850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220032"/>
              </p:ext>
            </p:extLst>
          </p:nvPr>
        </p:nvGraphicFramePr>
        <p:xfrm>
          <a:off x="3785274" y="2204864"/>
          <a:ext cx="2249488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9" name="Denklem" r:id="rId4" imgW="914400" imgH="1168200" progId="Equation.3">
                  <p:embed/>
                </p:oleObj>
              </mc:Choice>
              <mc:Fallback>
                <p:oleObj name="Denklem" r:id="rId4" imgW="914400" imgH="116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5274" y="2204864"/>
                        <a:ext cx="2249488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80839"/>
              </p:ext>
            </p:extLst>
          </p:nvPr>
        </p:nvGraphicFramePr>
        <p:xfrm>
          <a:off x="3799500" y="1268760"/>
          <a:ext cx="1512168" cy="83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0" name="Denklem" r:id="rId6" imgW="711000" imgH="393480" progId="Equation.3">
                  <p:embed/>
                </p:oleObj>
              </mc:Choice>
              <mc:Fallback>
                <p:oleObj name="Denklem" r:id="rId6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500" y="1268760"/>
                        <a:ext cx="1512168" cy="83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25373"/>
              </p:ext>
            </p:extLst>
          </p:nvPr>
        </p:nvGraphicFramePr>
        <p:xfrm>
          <a:off x="6588224" y="1916832"/>
          <a:ext cx="2022475" cy="324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1" name="Denklem" r:id="rId8" imgW="761760" imgH="1218960" progId="Equation.3">
                  <p:embed/>
                </p:oleObj>
              </mc:Choice>
              <mc:Fallback>
                <p:oleObj name="Denklem" r:id="rId8" imgW="76176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1916832"/>
                        <a:ext cx="2022475" cy="324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385731"/>
              </p:ext>
            </p:extLst>
          </p:nvPr>
        </p:nvGraphicFramePr>
        <p:xfrm>
          <a:off x="611560" y="5345856"/>
          <a:ext cx="7504112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2" name="Denklem" r:id="rId10" imgW="2895480" imgH="393480" progId="Equation.3">
                  <p:embed/>
                </p:oleObj>
              </mc:Choice>
              <mc:Fallback>
                <p:oleObj name="Denklem" r:id="rId10" imgW="2895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345856"/>
                        <a:ext cx="7504112" cy="1020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188034"/>
              </p:ext>
            </p:extLst>
          </p:nvPr>
        </p:nvGraphicFramePr>
        <p:xfrm>
          <a:off x="6254149" y="109429"/>
          <a:ext cx="151288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3" name="Denklem" r:id="rId12" imgW="711000" imgH="393480" progId="Equation.3">
                  <p:embed/>
                </p:oleObj>
              </mc:Choice>
              <mc:Fallback>
                <p:oleObj name="Denklem" r:id="rId12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149" y="109429"/>
                        <a:ext cx="151288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041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17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42850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9512" y="116632"/>
            <a:ext cx="878497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ÖRNEK-3)  </a:t>
            </a:r>
            <a:r>
              <a:rPr lang="tr-TR" sz="2400" b="1" dirty="0" smtClean="0"/>
              <a:t>Bir dik üçgende C dar açısının tanjantı </a:t>
            </a:r>
            <a:r>
              <a:rPr lang="tr-TR" sz="2400" b="1" dirty="0" smtClean="0"/>
              <a:t>                         ise</a:t>
            </a:r>
            <a:r>
              <a:rPr lang="tr-TR" sz="2400" b="1" dirty="0" smtClean="0"/>
              <a:t>, dar açıların diğer trigonometrik oranları nedir?</a:t>
            </a:r>
            <a:endParaRPr lang="tr-TR" sz="2400" b="1" dirty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" y="2132856"/>
            <a:ext cx="261937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386425"/>
              </p:ext>
            </p:extLst>
          </p:nvPr>
        </p:nvGraphicFramePr>
        <p:xfrm>
          <a:off x="395536" y="1196752"/>
          <a:ext cx="1421524" cy="78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4" name="Denklem" r:id="rId4" imgW="711000" imgH="393480" progId="Equation.3">
                  <p:embed/>
                </p:oleObj>
              </mc:Choice>
              <mc:Fallback>
                <p:oleObj name="Denklem" r:id="rId4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96752"/>
                        <a:ext cx="1421524" cy="786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245832"/>
              </p:ext>
            </p:extLst>
          </p:nvPr>
        </p:nvGraphicFramePr>
        <p:xfrm>
          <a:off x="3347864" y="1628800"/>
          <a:ext cx="2200031" cy="2009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5" name="Denklem" r:id="rId6" imgW="1002960" imgH="914400" progId="Equation.3">
                  <p:embed/>
                </p:oleObj>
              </mc:Choice>
              <mc:Fallback>
                <p:oleObj name="Denklem" r:id="rId6" imgW="100296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628800"/>
                        <a:ext cx="2200031" cy="20090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951719"/>
              </p:ext>
            </p:extLst>
          </p:nvPr>
        </p:nvGraphicFramePr>
        <p:xfrm>
          <a:off x="3491880" y="3795351"/>
          <a:ext cx="1666994" cy="1285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6" name="Denklem" r:id="rId8" imgW="825480" imgH="634680" progId="Equation.3">
                  <p:embed/>
                </p:oleObj>
              </mc:Choice>
              <mc:Fallback>
                <p:oleObj name="Denklem" r:id="rId8" imgW="82548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3795351"/>
                        <a:ext cx="1666994" cy="12851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725406"/>
              </p:ext>
            </p:extLst>
          </p:nvPr>
        </p:nvGraphicFramePr>
        <p:xfrm>
          <a:off x="6876256" y="1485602"/>
          <a:ext cx="1685350" cy="359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7" name="Denklem" r:id="rId10" imgW="761760" imgH="1625400" progId="Equation.3">
                  <p:embed/>
                </p:oleObj>
              </mc:Choice>
              <mc:Fallback>
                <p:oleObj name="Denklem" r:id="rId10" imgW="761760" imgH="162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1485602"/>
                        <a:ext cx="1685350" cy="3599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547449"/>
              </p:ext>
            </p:extLst>
          </p:nvPr>
        </p:nvGraphicFramePr>
        <p:xfrm>
          <a:off x="755576" y="5347988"/>
          <a:ext cx="7339013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8" name="Denklem" r:id="rId12" imgW="2831760" imgH="393480" progId="Equation.3">
                  <p:embed/>
                </p:oleObj>
              </mc:Choice>
              <mc:Fallback>
                <p:oleObj name="Denklem" r:id="rId12" imgW="2831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347988"/>
                        <a:ext cx="7339013" cy="1020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586822"/>
              </p:ext>
            </p:extLst>
          </p:nvPr>
        </p:nvGraphicFramePr>
        <p:xfrm>
          <a:off x="6332225" y="86657"/>
          <a:ext cx="14224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9" name="Denklem" r:id="rId14" imgW="711000" imgH="393480" progId="Equation.3">
                  <p:embed/>
                </p:oleObj>
              </mc:Choice>
              <mc:Fallback>
                <p:oleObj name="Denklem" r:id="rId14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2225" y="86657"/>
                        <a:ext cx="1422400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161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21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2" y="689424"/>
            <a:ext cx="2747716" cy="237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828" y="210046"/>
            <a:ext cx="6876256" cy="95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60848"/>
            <a:ext cx="33623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62632"/>
            <a:ext cx="30861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68" y="3315007"/>
            <a:ext cx="31242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5195292"/>
            <a:ext cx="30575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13175"/>
            <a:ext cx="31337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84334"/>
            <a:ext cx="226825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7596336" cy="14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856" y="1577010"/>
            <a:ext cx="4824536" cy="79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72" y="2852937"/>
            <a:ext cx="259165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956" y="2907966"/>
            <a:ext cx="3132712" cy="285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5664046"/>
            <a:ext cx="4896543" cy="79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4894113" cy="65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71528"/>
            <a:ext cx="6984776" cy="129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80" y="2563401"/>
            <a:ext cx="7621113" cy="389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25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84334"/>
            <a:ext cx="226825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7272808" cy="1245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647" y="2971493"/>
            <a:ext cx="66198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4509120"/>
            <a:ext cx="65913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21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84564" y="6379034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504" y="72223"/>
            <a:ext cx="8856984" cy="95410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tr-TR" altLang="zh-CN" sz="2800" b="1" dirty="0" smtClean="0">
                <a:solidFill>
                  <a:srgbClr val="FF0000"/>
                </a:solidFill>
              </a:rPr>
              <a:t>DİK </a:t>
            </a:r>
            <a:r>
              <a:rPr lang="tr-TR" altLang="zh-CN" sz="2800" b="1" dirty="0">
                <a:solidFill>
                  <a:srgbClr val="FF0000"/>
                </a:solidFill>
              </a:rPr>
              <a:t>ÜÇGENDE DAR AÇILARIN </a:t>
            </a:r>
            <a:endParaRPr lang="tr-TR" altLang="zh-CN" sz="2800" b="1" dirty="0" smtClean="0">
              <a:solidFill>
                <a:srgbClr val="FF0000"/>
              </a:solidFill>
            </a:endParaRPr>
          </a:p>
          <a:p>
            <a:r>
              <a:rPr lang="tr-TR" altLang="zh-CN" sz="2800" b="1" dirty="0" smtClean="0">
                <a:solidFill>
                  <a:srgbClr val="FF0000"/>
                </a:solidFill>
              </a:rPr>
              <a:t>TRİGONOMETRİK </a:t>
            </a:r>
            <a:r>
              <a:rPr lang="tr-TR" altLang="zh-CN" sz="2800" b="1" dirty="0">
                <a:solidFill>
                  <a:srgbClr val="FF0000"/>
                </a:solidFill>
              </a:rPr>
              <a:t>ORANLARIN DA ÖNEMLİ BAĞINTILAR.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324730"/>
              </p:ext>
            </p:extLst>
          </p:nvPr>
        </p:nvGraphicFramePr>
        <p:xfrm>
          <a:off x="4535996" y="5072607"/>
          <a:ext cx="4076719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6" name="Denklem" r:id="rId3" imgW="1358640" imgH="431640" progId="Equation.3">
                  <p:embed/>
                </p:oleObj>
              </mc:Choice>
              <mc:Fallback>
                <p:oleObj name="Denklem" r:id="rId3" imgW="13586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5996" y="5072607"/>
                        <a:ext cx="4076719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531715"/>
              </p:ext>
            </p:extLst>
          </p:nvPr>
        </p:nvGraphicFramePr>
        <p:xfrm>
          <a:off x="251520" y="1124744"/>
          <a:ext cx="3024336" cy="2452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7" name="Denklem" r:id="rId5" imgW="1002960" imgH="812520" progId="Equation.3">
                  <p:embed/>
                </p:oleObj>
              </mc:Choice>
              <mc:Fallback>
                <p:oleObj name="Denklem" r:id="rId5" imgW="1002960" imgH="8125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20" y="1124744"/>
                        <a:ext cx="3024336" cy="2452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813338"/>
              </p:ext>
            </p:extLst>
          </p:nvPr>
        </p:nvGraphicFramePr>
        <p:xfrm>
          <a:off x="4213150" y="1484784"/>
          <a:ext cx="4751338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8" name="Denklem" r:id="rId7" imgW="1257120" imgH="457200" progId="Equation.3">
                  <p:embed/>
                </p:oleObj>
              </mc:Choice>
              <mc:Fallback>
                <p:oleObj name="Denklem" r:id="rId7" imgW="125712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13150" y="1484784"/>
                        <a:ext cx="4751338" cy="1728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254282"/>
              </p:ext>
            </p:extLst>
          </p:nvPr>
        </p:nvGraphicFramePr>
        <p:xfrm>
          <a:off x="179512" y="4005064"/>
          <a:ext cx="4002797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9" name="Denklem" r:id="rId9" imgW="1333440" imgH="431640" progId="Equation.3">
                  <p:embed/>
                </p:oleObj>
              </mc:Choice>
              <mc:Fallback>
                <p:oleObj name="Denklem" r:id="rId9" imgW="133344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9512" y="4005064"/>
                        <a:ext cx="4002797" cy="1296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28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" y="1988840"/>
            <a:ext cx="9138798" cy="273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43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13453"/>
            <a:ext cx="7668344" cy="139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4" y="1385880"/>
            <a:ext cx="2607433" cy="236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96" y="4941168"/>
            <a:ext cx="2952328" cy="1349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45118"/>
            <a:ext cx="5046693" cy="287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63" y="0"/>
            <a:ext cx="7740137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578815" cy="225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545" y="1772816"/>
            <a:ext cx="38195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31" y="4419105"/>
            <a:ext cx="4248897" cy="203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3765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97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7598628" cy="155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0812"/>
            <a:ext cx="6174990" cy="143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33" y="3755093"/>
            <a:ext cx="4488536" cy="81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502" y="2780928"/>
            <a:ext cx="2418428" cy="229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22650"/>
            <a:ext cx="2304256" cy="77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335335"/>
            <a:ext cx="2339549" cy="74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65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124" y="-1"/>
            <a:ext cx="7728876" cy="164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28" y="1916832"/>
            <a:ext cx="63817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53" y="2996952"/>
            <a:ext cx="68961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74443"/>
            <a:ext cx="27241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5721358"/>
            <a:ext cx="19335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800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134" y="33404"/>
            <a:ext cx="7488832" cy="87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5647" cy="49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81" y="1196752"/>
            <a:ext cx="521017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134" y="2420888"/>
            <a:ext cx="52578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116" y="3838270"/>
            <a:ext cx="52482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018" y="5104069"/>
            <a:ext cx="28003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104069"/>
            <a:ext cx="26574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94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90"/>
            <a:ext cx="6658322" cy="628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98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42672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23699"/>
            <a:ext cx="7301631" cy="247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06" y="3933056"/>
            <a:ext cx="2957243" cy="236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22" y="4146882"/>
            <a:ext cx="3193413" cy="50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005" y="4847729"/>
            <a:ext cx="2182545" cy="533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62" y="5589240"/>
            <a:ext cx="2819131" cy="459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279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1" y="29059"/>
            <a:ext cx="7802913" cy="645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348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31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188640"/>
            <a:ext cx="8686800" cy="19389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BİR </a:t>
            </a:r>
            <a:r>
              <a:rPr lang="tr-TR" altLang="zh-CN" sz="2000" b="1" dirty="0">
                <a:solidFill>
                  <a:srgbClr val="FF0000"/>
                </a:solidFill>
              </a:rPr>
              <a:t>EŞKENAR ÜÇGENDE 30</a:t>
            </a:r>
            <a:r>
              <a:rPr lang="tr-TR" altLang="zh-CN" sz="2000" b="1" baseline="30000" dirty="0">
                <a:solidFill>
                  <a:srgbClr val="FF0000"/>
                </a:solidFill>
              </a:rPr>
              <a:t>0</a:t>
            </a:r>
            <a:r>
              <a:rPr lang="tr-TR" altLang="zh-CN" sz="2000" b="1" dirty="0">
                <a:solidFill>
                  <a:srgbClr val="FF0000"/>
                </a:solidFill>
              </a:rPr>
              <a:t> VE 60</a:t>
            </a:r>
            <a:r>
              <a:rPr lang="tr-TR" altLang="zh-CN" sz="2000" b="1" baseline="30000" dirty="0">
                <a:solidFill>
                  <a:srgbClr val="FF0000"/>
                </a:solidFill>
              </a:rPr>
              <a:t>0</a:t>
            </a:r>
            <a:r>
              <a:rPr lang="tr-TR" altLang="zh-CN" sz="2000" b="1" dirty="0">
                <a:solidFill>
                  <a:srgbClr val="FF0000"/>
                </a:solidFill>
              </a:rPr>
              <a:t> NİN TRİGONOMETRİK ORANLARINI HESAPLAMAK.</a:t>
            </a:r>
            <a:endParaRPr lang="tr-TR" altLang="zh-CN" sz="2000" dirty="0">
              <a:solidFill>
                <a:srgbClr val="FF0000"/>
              </a:solidFill>
            </a:endParaRPr>
          </a:p>
          <a:p>
            <a:r>
              <a:rPr lang="tr-TR" altLang="zh-CN" sz="2000" b="1" dirty="0"/>
              <a:t>	Eşkenar üçgenin kenar uzunlukları 2 birim olarak alınır. Eşkenar üçgenin tepe noktasından tabana bir dikme indirilir. Bu dikme yükseklik, açıortay ve kenar ortay </a:t>
            </a:r>
            <a:r>
              <a:rPr lang="tr-TR" altLang="zh-CN" sz="2000" b="1" dirty="0" smtClean="0"/>
              <a:t>doğrusudur.Dik </a:t>
            </a:r>
            <a:r>
              <a:rPr lang="tr-TR" altLang="zh-CN" sz="2000" b="1" dirty="0"/>
              <a:t>üçgenin dar </a:t>
            </a:r>
            <a:r>
              <a:rPr lang="tr-TR" altLang="zh-CN" sz="2000" b="1" dirty="0" smtClean="0"/>
              <a:t>açılarından </a:t>
            </a:r>
            <a:r>
              <a:rPr lang="tr-TR" altLang="zh-CN" sz="2000" b="1" dirty="0"/>
              <a:t>biri 60</a:t>
            </a:r>
            <a:r>
              <a:rPr lang="tr-TR" altLang="zh-CN" sz="2000" b="1" baseline="30000" dirty="0"/>
              <a:t>0</a:t>
            </a:r>
            <a:r>
              <a:rPr lang="tr-TR" altLang="zh-CN" sz="2000" b="1" dirty="0"/>
              <a:t> iken diğeri de 30</a:t>
            </a:r>
            <a:r>
              <a:rPr lang="tr-TR" altLang="zh-CN" sz="2000" b="1" baseline="30000" dirty="0"/>
              <a:t>0</a:t>
            </a:r>
            <a:r>
              <a:rPr lang="tr-TR" altLang="zh-CN" sz="2000" b="1" dirty="0"/>
              <a:t> olur.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07310"/>
            <a:ext cx="3769967" cy="306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807310"/>
            <a:ext cx="2695144" cy="304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8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32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267254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761411"/>
              </p:ext>
            </p:extLst>
          </p:nvPr>
        </p:nvGraphicFramePr>
        <p:xfrm>
          <a:off x="3347864" y="476672"/>
          <a:ext cx="5328592" cy="2074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0" name="Denklem" r:id="rId4" imgW="2286000" imgH="888840" progId="Equation.3">
                  <p:embed/>
                </p:oleObj>
              </mc:Choice>
              <mc:Fallback>
                <p:oleObj name="Denklem" r:id="rId4" imgW="22860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476672"/>
                        <a:ext cx="5328592" cy="20742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758747"/>
              </p:ext>
            </p:extLst>
          </p:nvPr>
        </p:nvGraphicFramePr>
        <p:xfrm>
          <a:off x="3347864" y="4299509"/>
          <a:ext cx="5258836" cy="2047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1" name="Denklem" r:id="rId6" imgW="2286000" imgH="888840" progId="Equation.3">
                  <p:embed/>
                </p:oleObj>
              </mc:Choice>
              <mc:Fallback>
                <p:oleObj name="Denklem" r:id="rId6" imgW="228600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4299509"/>
                        <a:ext cx="5258836" cy="20471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029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2"/>
            <a:ext cx="6837426" cy="65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30" y="775865"/>
            <a:ext cx="6832766" cy="847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18413"/>
            <a:ext cx="3304778" cy="249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99431"/>
            <a:ext cx="4029114" cy="4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51" y="4481681"/>
            <a:ext cx="2674991" cy="21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62" y="1988840"/>
            <a:ext cx="2844155" cy="1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290" y="3583038"/>
            <a:ext cx="2484115" cy="72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913" y="3633298"/>
            <a:ext cx="2582217" cy="60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949" y="4548980"/>
            <a:ext cx="2654796" cy="67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949" y="5569813"/>
            <a:ext cx="3257281" cy="824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89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2"/>
            <a:ext cx="6837426" cy="65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30" y="775865"/>
            <a:ext cx="6832766" cy="847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18413"/>
            <a:ext cx="3304778" cy="249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99431"/>
            <a:ext cx="4029114" cy="4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51" y="4481681"/>
            <a:ext cx="2674991" cy="21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62" y="1988840"/>
            <a:ext cx="2844155" cy="1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290" y="3641385"/>
            <a:ext cx="2415530" cy="71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446" y="3666294"/>
            <a:ext cx="2497063" cy="66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99" y="4725144"/>
            <a:ext cx="3394557" cy="770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569813"/>
            <a:ext cx="2887570" cy="81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1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35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42850" y="6423280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1356" y="86946"/>
            <a:ext cx="8905140" cy="98488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tr-TR" altLang="zh-CN" b="1" dirty="0" smtClean="0">
                <a:solidFill>
                  <a:srgbClr val="FF0000"/>
                </a:solidFill>
              </a:rPr>
              <a:t>İKİZKENAR </a:t>
            </a:r>
            <a:r>
              <a:rPr lang="tr-TR" altLang="zh-CN" b="1" dirty="0">
                <a:solidFill>
                  <a:srgbClr val="FF0000"/>
                </a:solidFill>
              </a:rPr>
              <a:t>DİK ÜÇGENDE 45</a:t>
            </a:r>
            <a:r>
              <a:rPr lang="tr-TR" altLang="zh-CN" b="1" baseline="30000" dirty="0">
                <a:solidFill>
                  <a:srgbClr val="FF0000"/>
                </a:solidFill>
              </a:rPr>
              <a:t>0</a:t>
            </a:r>
            <a:r>
              <a:rPr lang="tr-TR" altLang="zh-CN" b="1" dirty="0">
                <a:solidFill>
                  <a:srgbClr val="FF0000"/>
                </a:solidFill>
              </a:rPr>
              <a:t> NİN TRİGONOMETRİK ORANLARININ HESAPLANMASI: </a:t>
            </a:r>
            <a:r>
              <a:rPr lang="tr-TR" altLang="zh-CN" b="1" dirty="0" smtClean="0">
                <a:solidFill>
                  <a:srgbClr val="FF0000"/>
                </a:solidFill>
              </a:rPr>
              <a:t>	</a:t>
            </a:r>
            <a:r>
              <a:rPr lang="tr-TR" altLang="zh-CN" sz="2000" b="1" dirty="0" smtClean="0"/>
              <a:t>İkizkenar dik üçgende ikiz </a:t>
            </a:r>
            <a:r>
              <a:rPr lang="tr-TR" altLang="zh-CN" sz="2000" b="1" dirty="0"/>
              <a:t>kenarlar 1 er birim olarak alınır. Hipotenüs uzunluğu ikizkenarlardan birinin kök 2 katına eşittir.</a:t>
            </a:r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277614"/>
              </p:ext>
            </p:extLst>
          </p:nvPr>
        </p:nvGraphicFramePr>
        <p:xfrm>
          <a:off x="3214897" y="2383184"/>
          <a:ext cx="1719263" cy="2379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7" name="Denklem" r:id="rId3" imgW="698400" imgH="965160" progId="Equation.3">
                  <p:embed/>
                </p:oleObj>
              </mc:Choice>
              <mc:Fallback>
                <p:oleObj name="Denklem" r:id="rId3" imgW="6984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897" y="2383184"/>
                        <a:ext cx="1719263" cy="2379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4" y="2420888"/>
            <a:ext cx="248641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930891"/>
              </p:ext>
            </p:extLst>
          </p:nvPr>
        </p:nvGraphicFramePr>
        <p:xfrm>
          <a:off x="5364088" y="1473438"/>
          <a:ext cx="2365454" cy="94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8" name="Denklem" r:id="rId6" imgW="1143000" imgH="457200" progId="Equation.3">
                  <p:embed/>
                </p:oleObj>
              </mc:Choice>
              <mc:Fallback>
                <p:oleObj name="Denklem" r:id="rId6" imgW="1143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1473438"/>
                        <a:ext cx="2365454" cy="94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883727"/>
              </p:ext>
            </p:extLst>
          </p:nvPr>
        </p:nvGraphicFramePr>
        <p:xfrm>
          <a:off x="5364088" y="2623946"/>
          <a:ext cx="2448272" cy="94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9" name="Denklem" r:id="rId8" imgW="1180800" imgH="457200" progId="Equation.3">
                  <p:embed/>
                </p:oleObj>
              </mc:Choice>
              <mc:Fallback>
                <p:oleObj name="Denklem" r:id="rId8" imgW="11808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2623946"/>
                        <a:ext cx="2448272" cy="9490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040991"/>
              </p:ext>
            </p:extLst>
          </p:nvPr>
        </p:nvGraphicFramePr>
        <p:xfrm>
          <a:off x="738641" y="5373216"/>
          <a:ext cx="3672408" cy="844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0" name="Denklem" r:id="rId10" imgW="1714320" imgH="393480" progId="Equation.3">
                  <p:embed/>
                </p:oleObj>
              </mc:Choice>
              <mc:Fallback>
                <p:oleObj name="Denklem" r:id="rId10" imgW="1714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641" y="5373216"/>
                        <a:ext cx="3672408" cy="844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526071"/>
              </p:ext>
            </p:extLst>
          </p:nvPr>
        </p:nvGraphicFramePr>
        <p:xfrm>
          <a:off x="5364088" y="4077072"/>
          <a:ext cx="2448272" cy="1032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91" name="Denklem" r:id="rId12" imgW="965160" imgH="406080" progId="Equation.3">
                  <p:embed/>
                </p:oleObj>
              </mc:Choice>
              <mc:Fallback>
                <p:oleObj name="Denklem" r:id="rId12" imgW="96516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077072"/>
                        <a:ext cx="2448272" cy="10321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8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780" y="51619"/>
            <a:ext cx="5643492" cy="53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14786"/>
            <a:ext cx="6693410" cy="171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28577"/>
            <a:ext cx="2490417" cy="24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786" y="2204863"/>
            <a:ext cx="3657523" cy="187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57012"/>
            <a:ext cx="2814368" cy="79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336" y="4546973"/>
            <a:ext cx="2885806" cy="78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3" y="5598022"/>
            <a:ext cx="342481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472" y="5598022"/>
            <a:ext cx="3352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71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53525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61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38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29817" y="188640"/>
            <a:ext cx="8834669" cy="1446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tr-TR" altLang="zh-CN" sz="2200" b="1" dirty="0">
                <a:solidFill>
                  <a:srgbClr val="FF0000"/>
                </a:solidFill>
              </a:rPr>
              <a:t>AÇIKLAMA:</a:t>
            </a:r>
            <a:r>
              <a:rPr lang="tr-TR" altLang="zh-CN" sz="2200" b="1" dirty="0"/>
              <a:t> </a:t>
            </a:r>
            <a:endParaRPr lang="tr-TR" altLang="zh-CN" sz="2200" b="1" dirty="0" smtClean="0"/>
          </a:p>
          <a:p>
            <a:r>
              <a:rPr lang="tr-TR" altLang="zh-CN" sz="2200" b="1" dirty="0"/>
              <a:t>	</a:t>
            </a:r>
            <a:r>
              <a:rPr lang="tr-TR" altLang="zh-CN" sz="2200" b="1" dirty="0" smtClean="0"/>
              <a:t>Bir </a:t>
            </a:r>
            <a:r>
              <a:rPr lang="tr-TR" altLang="zh-CN" sz="2200" b="1" dirty="0"/>
              <a:t>dik üçgende birbirlerini 90</a:t>
            </a:r>
            <a:r>
              <a:rPr lang="tr-TR" altLang="zh-CN" sz="2200" b="1" baseline="30000" dirty="0"/>
              <a:t>0</a:t>
            </a:r>
            <a:r>
              <a:rPr lang="tr-TR" altLang="zh-CN" sz="2200" b="1" dirty="0"/>
              <a:t> ye tamamlayan iki dar açıdan birinin sünüsü diğerinin cosünüsüne, birinin tanjantı diğerinin cotanjantına  eşittir.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290955"/>
              </p:ext>
            </p:extLst>
          </p:nvPr>
        </p:nvGraphicFramePr>
        <p:xfrm>
          <a:off x="641644" y="1916832"/>
          <a:ext cx="7784512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Denklem" r:id="rId3" imgW="2082600" imgH="1091880" progId="Equation.3">
                  <p:embed/>
                </p:oleObj>
              </mc:Choice>
              <mc:Fallback>
                <p:oleObj name="Denklem" r:id="rId3" imgW="2082600" imgH="1091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644" y="1916832"/>
                        <a:ext cx="7784512" cy="41044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942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39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1879" y="96308"/>
            <a:ext cx="8856984" cy="83099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tr-TR" altLang="zh-CN" sz="2400" b="1" dirty="0" smtClean="0">
                <a:solidFill>
                  <a:srgbClr val="FF0000"/>
                </a:solidFill>
              </a:rPr>
              <a:t>TRİGONOMETRİK </a:t>
            </a:r>
            <a:r>
              <a:rPr lang="tr-TR" altLang="zh-CN" sz="2400" b="1" dirty="0">
                <a:solidFill>
                  <a:srgbClr val="FF0000"/>
                </a:solidFill>
              </a:rPr>
              <a:t>ORANLAR </a:t>
            </a:r>
            <a:endParaRPr lang="tr-TR" altLang="zh-CN" sz="2400" b="1" dirty="0" smtClean="0">
              <a:solidFill>
                <a:srgbClr val="FF0000"/>
              </a:solidFill>
            </a:endParaRPr>
          </a:p>
          <a:p>
            <a:r>
              <a:rPr lang="tr-TR" altLang="zh-CN" sz="2400" b="1" dirty="0" smtClean="0">
                <a:solidFill>
                  <a:srgbClr val="FF0000"/>
                </a:solidFill>
              </a:rPr>
              <a:t>TABLOSUNUN PRATİK </a:t>
            </a:r>
            <a:r>
              <a:rPr lang="tr-TR" altLang="zh-CN" sz="2400" b="1" dirty="0">
                <a:solidFill>
                  <a:srgbClr val="FF0000"/>
                </a:solidFill>
              </a:rPr>
              <a:t>OLARAK HAZIRLANMASI.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1879" y="1202269"/>
            <a:ext cx="8856984" cy="5078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altLang="zh-CN" b="1" dirty="0"/>
              <a:t>1)Sinüs ün karşısındaki hücrelere 1,2,3 rakamlarını yaz.</a:t>
            </a:r>
            <a:endParaRPr lang="tr-TR" altLang="zh-CN" dirty="0"/>
          </a:p>
          <a:p>
            <a:r>
              <a:rPr lang="tr-TR" altLang="zh-CN" b="1" dirty="0"/>
              <a:t>2)Her hücreye yazılan rakamları kök içine al.</a:t>
            </a:r>
            <a:endParaRPr lang="tr-TR" altLang="zh-CN" dirty="0"/>
          </a:p>
          <a:p>
            <a:r>
              <a:rPr lang="tr-TR" altLang="zh-CN" b="1" dirty="0" smtClean="0"/>
              <a:t>3)Kök içine alınan sayıları 2 ye böl.</a:t>
            </a:r>
          </a:p>
          <a:p>
            <a:r>
              <a:rPr lang="tr-TR" altLang="zh-CN" b="1" dirty="0" smtClean="0"/>
              <a:t>4)Kök </a:t>
            </a:r>
            <a:r>
              <a:rPr lang="tr-TR" altLang="zh-CN" b="1" dirty="0"/>
              <a:t>içinde tam kare olan sayılar kök dışına </a:t>
            </a:r>
            <a:r>
              <a:rPr lang="tr-TR" altLang="zh-CN" b="1" dirty="0" smtClean="0"/>
              <a:t>çıkarılır.1 </a:t>
            </a:r>
            <a:r>
              <a:rPr lang="tr-TR" altLang="zh-CN" b="1" dirty="0"/>
              <a:t>sayısı tam kare olduğundan kök dışına 1 olarak çıkar. </a:t>
            </a:r>
            <a:endParaRPr lang="tr-TR" altLang="zh-CN" b="1" dirty="0" smtClean="0"/>
          </a:p>
          <a:p>
            <a:r>
              <a:rPr lang="tr-TR" altLang="zh-CN" b="1" dirty="0" smtClean="0"/>
              <a:t>5) </a:t>
            </a:r>
            <a:r>
              <a:rPr lang="tr-TR" altLang="zh-CN" b="1" dirty="0"/>
              <a:t>Kök içinde tam kare olmayan sayılar yine kök içinde bırakılır. 2 ve 3 sayıları tam kare olmadığından kök içinde kaldı.</a:t>
            </a:r>
            <a:endParaRPr lang="tr-TR" altLang="zh-CN" dirty="0"/>
          </a:p>
          <a:p>
            <a:r>
              <a:rPr lang="tr-TR" altLang="zh-CN" b="1" dirty="0" smtClean="0"/>
              <a:t>Sinüs30</a:t>
            </a:r>
            <a:r>
              <a:rPr lang="tr-TR" altLang="zh-CN" b="1" baseline="30000" dirty="0" smtClean="0"/>
              <a:t>0</a:t>
            </a:r>
            <a:r>
              <a:rPr lang="tr-TR" altLang="zh-CN" b="1" dirty="0" smtClean="0"/>
              <a:t>,Sinüs45</a:t>
            </a:r>
            <a:r>
              <a:rPr lang="tr-TR" altLang="zh-CN" b="1" baseline="30000" dirty="0" smtClean="0"/>
              <a:t>0</a:t>
            </a:r>
            <a:r>
              <a:rPr lang="tr-TR" altLang="zh-CN" b="1" dirty="0" smtClean="0"/>
              <a:t> </a:t>
            </a:r>
            <a:r>
              <a:rPr lang="tr-TR" altLang="zh-CN" b="1" dirty="0"/>
              <a:t>ve Sinüs60</a:t>
            </a:r>
            <a:r>
              <a:rPr lang="tr-TR" altLang="zh-CN" b="1" baseline="30000" dirty="0"/>
              <a:t>0</a:t>
            </a:r>
            <a:r>
              <a:rPr lang="tr-TR" altLang="zh-CN" b="1" dirty="0"/>
              <a:t> </a:t>
            </a:r>
            <a:r>
              <a:rPr lang="tr-TR" altLang="zh-CN" b="1" dirty="0" err="1"/>
              <a:t>nin</a:t>
            </a:r>
            <a:r>
              <a:rPr lang="tr-TR" altLang="zh-CN" b="1" dirty="0"/>
              <a:t> trigonometrik oranları bulunmuş olur.</a:t>
            </a:r>
          </a:p>
          <a:p>
            <a:endParaRPr lang="tr-TR" altLang="zh-CN" b="1" dirty="0" smtClean="0"/>
          </a:p>
          <a:p>
            <a:r>
              <a:rPr lang="tr-TR" altLang="zh-CN" b="1" dirty="0" smtClean="0"/>
              <a:t>6</a:t>
            </a:r>
            <a:r>
              <a:rPr lang="tr-TR" altLang="zh-CN" b="1" dirty="0"/>
              <a:t>) Bir dik </a:t>
            </a:r>
            <a:r>
              <a:rPr lang="tr-TR" altLang="zh-CN" b="1" dirty="0" smtClean="0"/>
              <a:t>üçgende, birbirlerini 90 dereceye tamamlayan  </a:t>
            </a:r>
            <a:r>
              <a:rPr lang="tr-TR" altLang="zh-CN" b="1" dirty="0"/>
              <a:t>İki dar açıdan birinin sinüsü diğerinin cosünüsüne eşit olduğundan; Cosinüs satırına </a:t>
            </a:r>
            <a:r>
              <a:rPr lang="tr-TR" altLang="zh-CN" b="1" dirty="0" smtClean="0"/>
              <a:t>Sin60=Cos30 hücresine,Sin45=Cos45 hücresine, </a:t>
            </a:r>
            <a:r>
              <a:rPr lang="tr-TR" altLang="zh-CN" b="1" dirty="0"/>
              <a:t>Sin30=Cos60 </a:t>
            </a:r>
            <a:r>
              <a:rPr lang="tr-TR" altLang="zh-CN" b="1" dirty="0" smtClean="0"/>
              <a:t>hücresine yazılır.</a:t>
            </a:r>
          </a:p>
          <a:p>
            <a:r>
              <a:rPr lang="tr-TR" altLang="zh-CN" b="1" dirty="0" smtClean="0"/>
              <a:t>7)Tanjant satırının hücrelerini doldurmak için ,her tanjant hücresinin üzerindeki sinüs değeri ,sinüs değerinin altındaki cosinüs değerine bölünür.Bölüm tanjant hücresine yazılır.</a:t>
            </a:r>
          </a:p>
          <a:p>
            <a:r>
              <a:rPr lang="tr-TR" altLang="zh-CN" b="1" dirty="0" smtClean="0"/>
              <a:t>8)</a:t>
            </a:r>
            <a:r>
              <a:rPr lang="tr-TR" altLang="zh-CN" b="1" dirty="0"/>
              <a:t> Bir dik üçgende, birbirlerini 90 dereceye tamamlayan  İki dar açıdan birinin </a:t>
            </a:r>
            <a:r>
              <a:rPr lang="tr-TR" altLang="zh-CN" b="1" dirty="0" smtClean="0"/>
              <a:t>tanjantı diğerinin cotanjantına eşit </a:t>
            </a:r>
            <a:r>
              <a:rPr lang="tr-TR" altLang="zh-CN" b="1" dirty="0"/>
              <a:t>olduğundan; </a:t>
            </a:r>
            <a:r>
              <a:rPr lang="tr-TR" altLang="zh-CN" b="1" dirty="0" smtClean="0"/>
              <a:t>Cotanjant  </a:t>
            </a:r>
            <a:r>
              <a:rPr lang="tr-TR" altLang="zh-CN" b="1" dirty="0"/>
              <a:t>satırına </a:t>
            </a:r>
            <a:r>
              <a:rPr lang="tr-TR" altLang="zh-CN" b="1" dirty="0" smtClean="0"/>
              <a:t>Tan60=Cot30 hücresine, Tan45=Cot45 </a:t>
            </a:r>
            <a:r>
              <a:rPr lang="tr-TR" altLang="zh-CN" b="1" dirty="0"/>
              <a:t>hücresine, </a:t>
            </a:r>
            <a:r>
              <a:rPr lang="tr-TR" altLang="zh-CN" b="1" dirty="0" smtClean="0"/>
              <a:t>Tan30=Cot60 </a:t>
            </a:r>
            <a:r>
              <a:rPr lang="tr-TR" altLang="zh-CN" b="1" dirty="0"/>
              <a:t>hücresine yazılır</a:t>
            </a:r>
            <a:r>
              <a:rPr lang="tr-TR" altLang="zh-CN" b="1" dirty="0" smtClean="0"/>
              <a:t>.</a:t>
            </a:r>
          </a:p>
          <a:p>
            <a:r>
              <a:rPr lang="tr-TR" altLang="zh-CN" b="1" dirty="0"/>
              <a:t>	</a:t>
            </a:r>
            <a:r>
              <a:rPr lang="tr-TR" altLang="zh-CN" b="1" dirty="0" smtClean="0"/>
              <a:t>Trigonometrik oranlar tablosu da tamamlanmış olur.</a:t>
            </a:r>
            <a:endParaRPr lang="tr-TR" altLang="zh-CN" b="1" dirty="0"/>
          </a:p>
        </p:txBody>
      </p:sp>
    </p:spTree>
    <p:extLst>
      <p:ext uri="{BB962C8B-B14F-4D97-AF65-F5344CB8AC3E}">
        <p14:creationId xmlns:p14="http://schemas.microsoft.com/office/powerpoint/2010/main" val="30582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336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957243" cy="236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509120"/>
            <a:ext cx="64960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40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91679" y="197643"/>
            <a:ext cx="5318913" cy="369332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b="1" dirty="0" smtClean="0">
                <a:solidFill>
                  <a:srgbClr val="FF0000"/>
                </a:solidFill>
              </a:rPr>
              <a:t>TRİGONOMETRİK </a:t>
            </a:r>
            <a:r>
              <a:rPr lang="tr-TR" b="1" dirty="0">
                <a:solidFill>
                  <a:srgbClr val="FF0000"/>
                </a:solidFill>
              </a:rPr>
              <a:t>ORANLAR TABLOSU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086600" cy="526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03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41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7504" y="84506"/>
            <a:ext cx="8940245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tr-TR" altLang="zh-CN" sz="2000" b="1" dirty="0" smtClean="0">
                <a:solidFill>
                  <a:srgbClr val="FF0000"/>
                </a:solidFill>
              </a:rPr>
              <a:t>ÜÇGENDE </a:t>
            </a:r>
            <a:r>
              <a:rPr lang="tr-TR" altLang="zh-CN" sz="2000" b="1" dirty="0">
                <a:solidFill>
                  <a:srgbClr val="FF0000"/>
                </a:solidFill>
              </a:rPr>
              <a:t>ALAN:</a:t>
            </a:r>
            <a:r>
              <a:rPr lang="tr-TR" altLang="zh-CN" sz="2000" b="1" dirty="0"/>
              <a:t> </a:t>
            </a:r>
            <a:endParaRPr lang="tr-TR" altLang="zh-CN" sz="2000" b="1" dirty="0" smtClean="0"/>
          </a:p>
          <a:p>
            <a:r>
              <a:rPr lang="tr-TR" altLang="zh-CN" sz="2000" b="1" dirty="0"/>
              <a:t>	</a:t>
            </a:r>
            <a:r>
              <a:rPr lang="tr-TR" altLang="zh-CN" sz="2000" b="1" dirty="0" smtClean="0"/>
              <a:t>Bir </a:t>
            </a:r>
            <a:r>
              <a:rPr lang="tr-TR" altLang="zh-CN" sz="2000" b="1" dirty="0"/>
              <a:t>Üçgende Ardışık İki Kenar Uzunluğu Ve Bu Kenarların Oluşturduğu Açı Verildiğinde Üçgenin Alanını Bulmak:</a:t>
            </a:r>
          </a:p>
          <a:p>
            <a:r>
              <a:rPr lang="tr-TR" altLang="zh-CN" sz="2000" b="1" dirty="0"/>
              <a:t>	Üçgenin ardışık iki kenar uzunlukları çarpılır. Çarpım 2’ye bölünür. Bölüm ile verilen açının sinüs değeri çarpılır. 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29" y="2564904"/>
            <a:ext cx="3307878" cy="2749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078047"/>
              </p:ext>
            </p:extLst>
          </p:nvPr>
        </p:nvGraphicFramePr>
        <p:xfrm>
          <a:off x="4139952" y="2276872"/>
          <a:ext cx="4051300" cy="353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8" name="Denklem" r:id="rId4" imgW="1384200" imgH="1206360" progId="Equation.3">
                  <p:embed/>
                </p:oleObj>
              </mc:Choice>
              <mc:Fallback>
                <p:oleObj name="Denklem" r:id="rId4" imgW="1384200" imgH="1206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9952" y="2276872"/>
                        <a:ext cx="4051300" cy="353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40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42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7504" y="188640"/>
            <a:ext cx="8928992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ÖRNEK-1) </a:t>
            </a:r>
            <a:r>
              <a:rPr lang="tr-TR" sz="2000" b="1" dirty="0" smtClean="0"/>
              <a:t>Bir  ABC  üçgeninde  s(&lt;A)=60 </a:t>
            </a:r>
            <a:r>
              <a:rPr lang="tr-TR" sz="2000" b="1" dirty="0" smtClean="0"/>
              <a:t>derece , b=8 </a:t>
            </a:r>
            <a:r>
              <a:rPr lang="tr-TR" sz="2000" b="1" dirty="0" smtClean="0"/>
              <a:t>cm ve c=10 cm dir.Bu üçgenin alanı kaç cm karedir?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2438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499140"/>
              </p:ext>
            </p:extLst>
          </p:nvPr>
        </p:nvGraphicFramePr>
        <p:xfrm>
          <a:off x="3779913" y="1268760"/>
          <a:ext cx="4392488" cy="4322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2" name="Denklem" r:id="rId4" imgW="1523880" imgH="1498320" progId="Equation.3">
                  <p:embed/>
                </p:oleObj>
              </mc:Choice>
              <mc:Fallback>
                <p:oleObj name="Denklem" r:id="rId4" imgW="1523880" imgH="1498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3" y="1268760"/>
                        <a:ext cx="4392488" cy="43224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757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43</a:t>
            </a:fld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107504" y="188640"/>
            <a:ext cx="8928992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ÖRNEK-2) </a:t>
            </a:r>
            <a:r>
              <a:rPr lang="tr-TR" sz="2000" b="1" dirty="0" smtClean="0"/>
              <a:t>Bir  ABC  üçgeninde  s(&lt;B)=30 derece,a=5 cm ve c=4 cm dir.Bu üçgenin alanı kaç cm karedir?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04879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054248"/>
              </p:ext>
            </p:extLst>
          </p:nvPr>
        </p:nvGraphicFramePr>
        <p:xfrm>
          <a:off x="4284663" y="1308100"/>
          <a:ext cx="4351337" cy="435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6" name="Denklem" r:id="rId4" imgW="1447560" imgH="1447560" progId="Equation.3">
                  <p:embed/>
                </p:oleObj>
              </mc:Choice>
              <mc:Fallback>
                <p:oleObj name="Denklem" r:id="rId4" imgW="14475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1308100"/>
                        <a:ext cx="4351337" cy="435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2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44</a:t>
            </a:fld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107504" y="188640"/>
            <a:ext cx="8928992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ÖRNEK-2) </a:t>
            </a:r>
            <a:r>
              <a:rPr lang="tr-TR" sz="2000" b="1" dirty="0" smtClean="0"/>
              <a:t>Bir  ABC  üçgeninde  s(&lt;C)=45 derece,a=14 cm ve b=12 cm dir.Bu üçgenin alanı kaç cm karedir?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92" y="2424112"/>
            <a:ext cx="24574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925921"/>
              </p:ext>
            </p:extLst>
          </p:nvPr>
        </p:nvGraphicFramePr>
        <p:xfrm>
          <a:off x="3779912" y="1402567"/>
          <a:ext cx="4327054" cy="4052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0" name="Denklem" r:id="rId4" imgW="1600200" imgH="1498320" progId="Equation.3">
                  <p:embed/>
                </p:oleObj>
              </mc:Choice>
              <mc:Fallback>
                <p:oleObj name="Denklem" r:id="rId4" imgW="1600200" imgH="1498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1402567"/>
                        <a:ext cx="4327054" cy="40528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72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45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42850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52400" y="147638"/>
            <a:ext cx="8884096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anchor="ctr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TRİGONOMETRİK </a:t>
            </a:r>
            <a:r>
              <a:rPr lang="tr-TR" b="1" dirty="0">
                <a:solidFill>
                  <a:srgbClr val="FF0000"/>
                </a:solidFill>
              </a:rPr>
              <a:t>ORANLARDA SIRALAMA: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/>
              <a:t>	Trigonometrik oranlar tablosu incelenirse;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70596" y="1916832"/>
            <a:ext cx="8865900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sz="2000" b="1" dirty="0"/>
              <a:t>1) 0</a:t>
            </a:r>
            <a:r>
              <a:rPr lang="tr-TR" sz="2000" b="1" baseline="30000" dirty="0"/>
              <a:t>0</a:t>
            </a:r>
            <a:r>
              <a:rPr lang="tr-TR" sz="2000" b="1" dirty="0"/>
              <a:t>&lt;A</a:t>
            </a:r>
            <a:r>
              <a:rPr lang="tr-TR" sz="2000" b="1" baseline="30000" dirty="0"/>
              <a:t>0</a:t>
            </a:r>
            <a:r>
              <a:rPr lang="tr-TR" sz="2000" b="1" dirty="0"/>
              <a:t>&lt;B</a:t>
            </a:r>
            <a:r>
              <a:rPr lang="tr-TR" sz="2000" b="1" baseline="30000" dirty="0"/>
              <a:t>0</a:t>
            </a:r>
            <a:r>
              <a:rPr lang="tr-TR" sz="2000" b="1" dirty="0"/>
              <a:t>&lt;90</a:t>
            </a:r>
            <a:r>
              <a:rPr lang="tr-TR" sz="2000" b="1" baseline="30000" dirty="0"/>
              <a:t>0 </a:t>
            </a:r>
            <a:r>
              <a:rPr lang="tr-TR" sz="2000" b="1" dirty="0"/>
              <a:t>Olmak </a:t>
            </a:r>
            <a:r>
              <a:rPr lang="tr-TR" sz="2000" b="1" dirty="0" smtClean="0"/>
              <a:t>üzere;</a:t>
            </a:r>
            <a:endParaRPr lang="tr-TR" sz="2000" dirty="0" smtClean="0"/>
          </a:p>
          <a:p>
            <a:pPr algn="ctr"/>
            <a:r>
              <a:rPr lang="tr-TR" sz="2000" b="1" dirty="0" err="1" smtClean="0"/>
              <a:t>SinA</a:t>
            </a:r>
            <a:r>
              <a:rPr lang="tr-TR" sz="2000" b="1" dirty="0" smtClean="0"/>
              <a:t>  &lt; </a:t>
            </a:r>
            <a:r>
              <a:rPr lang="tr-TR" sz="2000" b="1" dirty="0" err="1" smtClean="0"/>
              <a:t>SinB</a:t>
            </a:r>
            <a:r>
              <a:rPr lang="tr-TR" sz="2000" b="1" dirty="0" smtClean="0"/>
              <a:t>         Sin20 &lt; Sin60</a:t>
            </a:r>
            <a:endParaRPr lang="tr-TR" sz="2000" dirty="0" smtClean="0"/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err="1">
                <a:solidFill>
                  <a:srgbClr val="FF0000"/>
                </a:solidFill>
              </a:rPr>
              <a:t>CosB</a:t>
            </a:r>
            <a:r>
              <a:rPr lang="tr-TR" sz="2000" b="1" dirty="0">
                <a:solidFill>
                  <a:srgbClr val="FF0000"/>
                </a:solidFill>
              </a:rPr>
              <a:t> &lt; </a:t>
            </a:r>
            <a:r>
              <a:rPr lang="tr-TR" sz="2000" b="1" dirty="0" err="1" smtClean="0">
                <a:solidFill>
                  <a:srgbClr val="FF0000"/>
                </a:solidFill>
              </a:rPr>
              <a:t>CosA</a:t>
            </a:r>
            <a:r>
              <a:rPr lang="tr-TR" sz="2000" b="1" dirty="0" smtClean="0">
                <a:solidFill>
                  <a:srgbClr val="FF0000"/>
                </a:solidFill>
              </a:rPr>
              <a:t>         Cos70 &lt; Cos40</a:t>
            </a:r>
            <a:endParaRPr lang="tr-TR" sz="2000" dirty="0">
              <a:solidFill>
                <a:srgbClr val="FF0000"/>
              </a:solidFill>
            </a:endParaRPr>
          </a:p>
          <a:p>
            <a:pPr algn="ctr"/>
            <a:r>
              <a:rPr lang="tr-TR" sz="2000" b="1" dirty="0" smtClean="0"/>
              <a:t>     </a:t>
            </a:r>
            <a:r>
              <a:rPr lang="tr-TR" sz="2000" b="1" dirty="0" err="1" smtClean="0"/>
              <a:t>TanA</a:t>
            </a:r>
            <a:r>
              <a:rPr lang="tr-TR" sz="2000" b="1" dirty="0" smtClean="0"/>
              <a:t>  </a:t>
            </a:r>
            <a:r>
              <a:rPr lang="tr-TR" sz="2000" b="1" dirty="0"/>
              <a:t>&lt; </a:t>
            </a:r>
            <a:r>
              <a:rPr lang="tr-TR" sz="2000" b="1" dirty="0" err="1" smtClean="0"/>
              <a:t>TanB</a:t>
            </a:r>
            <a:r>
              <a:rPr lang="tr-TR" sz="2000" b="1" dirty="0" smtClean="0"/>
              <a:t>        Tan30 &lt;T an80</a:t>
            </a:r>
            <a:endParaRPr lang="tr-TR" sz="2000" dirty="0"/>
          </a:p>
          <a:p>
            <a:pPr algn="ctr"/>
            <a:r>
              <a:rPr lang="tr-TR" sz="2000" b="1" dirty="0"/>
              <a:t>                          </a:t>
            </a:r>
            <a:r>
              <a:rPr lang="tr-TR" sz="2000" b="1" dirty="0" smtClean="0"/>
              <a:t>      </a:t>
            </a:r>
            <a:r>
              <a:rPr lang="tr-TR" sz="2000" b="1" dirty="0" err="1" smtClean="0">
                <a:solidFill>
                  <a:srgbClr val="FF0000"/>
                </a:solidFill>
              </a:rPr>
              <a:t>CotB</a:t>
            </a:r>
            <a:r>
              <a:rPr lang="tr-TR" sz="2000" b="1" dirty="0" smtClean="0">
                <a:solidFill>
                  <a:srgbClr val="FF0000"/>
                </a:solidFill>
              </a:rPr>
              <a:t>  </a:t>
            </a:r>
            <a:r>
              <a:rPr lang="tr-TR" sz="2000" b="1" dirty="0">
                <a:solidFill>
                  <a:srgbClr val="FF0000"/>
                </a:solidFill>
              </a:rPr>
              <a:t>&lt; </a:t>
            </a:r>
            <a:r>
              <a:rPr lang="tr-TR" sz="2000" b="1" dirty="0" err="1" smtClean="0">
                <a:solidFill>
                  <a:srgbClr val="FF0000"/>
                </a:solidFill>
              </a:rPr>
              <a:t>CotA</a:t>
            </a:r>
            <a:r>
              <a:rPr lang="tr-TR" sz="2000" b="1" dirty="0" smtClean="0">
                <a:solidFill>
                  <a:srgbClr val="FF0000"/>
                </a:solidFill>
              </a:rPr>
              <a:t>        </a:t>
            </a:r>
            <a:r>
              <a:rPr lang="tr-TR" sz="2000" b="1" dirty="0" err="1" smtClean="0">
                <a:solidFill>
                  <a:srgbClr val="FF0000"/>
                </a:solidFill>
              </a:rPr>
              <a:t>Cot</a:t>
            </a:r>
            <a:r>
              <a:rPr lang="tr-TR" sz="2000" b="1" dirty="0" smtClean="0">
                <a:solidFill>
                  <a:srgbClr val="FF0000"/>
                </a:solidFill>
              </a:rPr>
              <a:t> 60 &lt; </a:t>
            </a:r>
            <a:r>
              <a:rPr lang="tr-TR" sz="2000" b="1" dirty="0" err="1" smtClean="0">
                <a:solidFill>
                  <a:srgbClr val="FF0000"/>
                </a:solidFill>
              </a:rPr>
              <a:t>Cot</a:t>
            </a:r>
            <a:r>
              <a:rPr lang="tr-TR" sz="2000" b="1" dirty="0" smtClean="0">
                <a:solidFill>
                  <a:srgbClr val="FF0000"/>
                </a:solidFill>
              </a:rPr>
              <a:t> 20    </a:t>
            </a:r>
            <a:r>
              <a:rPr lang="tr-TR" sz="2000" b="1" dirty="0"/>
              <a:t>şeklinde olur.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70596" y="4749244"/>
            <a:ext cx="8884096" cy="120032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tr-TR" b="1" dirty="0"/>
              <a:t>2)Bir dar açının ölçüsü 1 dereceden 90 dereceye doğru artarsa veya Bir dar açı büyüdükçe;</a:t>
            </a:r>
            <a:endParaRPr lang="tr-TR" dirty="0"/>
          </a:p>
          <a:p>
            <a:r>
              <a:rPr lang="tr-TR" dirty="0"/>
              <a:t>		</a:t>
            </a:r>
            <a:r>
              <a:rPr lang="tr-TR" b="1" dirty="0"/>
              <a:t>a)Sinüs </a:t>
            </a:r>
            <a:r>
              <a:rPr lang="tr-TR" b="1" dirty="0" smtClean="0"/>
              <a:t>ve Tanjant değeri </a:t>
            </a:r>
            <a:r>
              <a:rPr lang="tr-TR" b="1" dirty="0"/>
              <a:t>artar yani büyür.</a:t>
            </a:r>
            <a:endParaRPr lang="tr-TR" dirty="0"/>
          </a:p>
          <a:p>
            <a:r>
              <a:rPr lang="tr-TR" dirty="0"/>
              <a:t>		</a:t>
            </a:r>
            <a:r>
              <a:rPr lang="tr-TR" b="1" dirty="0" smtClean="0">
                <a:solidFill>
                  <a:srgbClr val="FF0000"/>
                </a:solidFill>
              </a:rPr>
              <a:t>b)Cosinüs ve </a:t>
            </a:r>
            <a:r>
              <a:rPr lang="tr-TR" b="1" dirty="0">
                <a:solidFill>
                  <a:srgbClr val="FF0000"/>
                </a:solidFill>
              </a:rPr>
              <a:t>Cotanjant </a:t>
            </a:r>
            <a:r>
              <a:rPr lang="tr-TR" b="1" dirty="0" smtClean="0">
                <a:solidFill>
                  <a:srgbClr val="FF0000"/>
                </a:solidFill>
              </a:rPr>
              <a:t>değeri </a:t>
            </a:r>
            <a:r>
              <a:rPr lang="tr-TR" b="1" dirty="0">
                <a:solidFill>
                  <a:srgbClr val="FF0000"/>
                </a:solidFill>
              </a:rPr>
              <a:t>azalır yani küçülür.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 smtClean="0"/>
              <a:t>Bu </a:t>
            </a:r>
            <a:r>
              <a:rPr lang="tr-TR" b="1" dirty="0"/>
              <a:t>artış ve azalışlar orantılı değildir.</a:t>
            </a:r>
          </a:p>
        </p:txBody>
      </p:sp>
    </p:spTree>
    <p:extLst>
      <p:ext uri="{BB962C8B-B14F-4D97-AF65-F5344CB8AC3E}">
        <p14:creationId xmlns:p14="http://schemas.microsoft.com/office/powerpoint/2010/main" val="38512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46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42850" y="6423280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7504" y="116632"/>
            <a:ext cx="8856984" cy="18774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      ÖRNEK-1)  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     a=Sin30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b=Cos40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c=Sin25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 ise,bu ifadelerin büyükten küçüğe doğru sıralanışını gösteriniz?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93724" y="321297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/>
              <a:t>a=Sin30</a:t>
            </a:r>
            <a:r>
              <a:rPr lang="tr-TR" sz="2400" b="1" baseline="30000" dirty="0"/>
              <a:t>0</a:t>
            </a:r>
            <a:r>
              <a:rPr lang="tr-TR" sz="2400" b="1" dirty="0"/>
              <a:t>,</a:t>
            </a:r>
          </a:p>
          <a:p>
            <a:r>
              <a:rPr lang="tr-TR" sz="2400" b="1" dirty="0" smtClean="0"/>
              <a:t>b=Cos40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=Sin50</a:t>
            </a:r>
            <a:r>
              <a:rPr lang="tr-TR" sz="2400" b="1" baseline="30000" dirty="0" smtClean="0"/>
              <a:t>0</a:t>
            </a:r>
            <a:endParaRPr lang="tr-TR" sz="2400" b="1" dirty="0"/>
          </a:p>
          <a:p>
            <a:r>
              <a:rPr lang="tr-TR" sz="2400" b="1" dirty="0" smtClean="0"/>
              <a:t>c=Sin25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</a:t>
            </a:r>
          </a:p>
          <a:p>
            <a:r>
              <a:rPr lang="tr-TR" sz="2400" b="1" dirty="0" smtClean="0"/>
              <a:t>Sin50 &gt; Sin30 &gt;Sin25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b &gt; a &gt; c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91260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47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42850" y="6423280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7504" y="116632"/>
            <a:ext cx="8856984" cy="18774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      ÖRNEK-2)  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     a=Sin70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b=Cos60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c=Sin45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 ise,bu ifadelerin büyükten küçüğe doğru sıralanışını gösteriniz?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286000" y="285293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/>
              <a:t> a=Sin70</a:t>
            </a:r>
            <a:r>
              <a:rPr lang="tr-TR" sz="2400" b="1" baseline="30000" dirty="0"/>
              <a:t>0</a:t>
            </a:r>
            <a:r>
              <a:rPr lang="tr-TR" sz="2400" b="1" dirty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b=Cos60</a:t>
            </a:r>
            <a:r>
              <a:rPr lang="tr-TR" sz="2400" b="1" baseline="30000" dirty="0" smtClean="0"/>
              <a:t>0 </a:t>
            </a:r>
            <a:r>
              <a:rPr lang="tr-TR" sz="2400" b="1" dirty="0" smtClean="0"/>
              <a:t>=Sin30</a:t>
            </a:r>
            <a:endParaRPr lang="tr-TR" sz="2400" b="1" dirty="0"/>
          </a:p>
          <a:p>
            <a:r>
              <a:rPr lang="tr-TR" sz="2400" b="1" dirty="0"/>
              <a:t> </a:t>
            </a:r>
            <a:r>
              <a:rPr lang="tr-TR" sz="2400" b="1" dirty="0" smtClean="0"/>
              <a:t>c=Sin45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</a:t>
            </a:r>
          </a:p>
          <a:p>
            <a:r>
              <a:rPr lang="tr-TR" sz="2400" b="1" dirty="0" smtClean="0"/>
              <a:t>Sin70 &gt; Sin45 &gt; Sin30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a &gt; c &gt; b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0369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48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39515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9512" y="116632"/>
            <a:ext cx="8784976" cy="18774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      ÖRNEK-3)  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     a=Tan70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b=Cot60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c=Cot45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 ise,bu ifadelerin büyükten küçüğe doğru sıralanışını gösteriniz?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286000" y="296733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 smtClean="0"/>
              <a:t>a=Tan70</a:t>
            </a:r>
            <a:r>
              <a:rPr lang="tr-TR" sz="2400" b="1" baseline="30000" dirty="0" smtClean="0"/>
              <a:t>0</a:t>
            </a:r>
            <a:endParaRPr lang="tr-TR" sz="2400" b="1" dirty="0"/>
          </a:p>
          <a:p>
            <a:r>
              <a:rPr lang="tr-TR" sz="2400" b="1" dirty="0" smtClean="0"/>
              <a:t>b=Cot60</a:t>
            </a:r>
            <a:r>
              <a:rPr lang="tr-TR" sz="2400" b="1" baseline="30000" dirty="0" smtClean="0"/>
              <a:t>0 </a:t>
            </a:r>
            <a:r>
              <a:rPr lang="tr-TR" sz="2400" b="1" dirty="0" smtClean="0"/>
              <a:t>=Tan30</a:t>
            </a:r>
            <a:endParaRPr lang="tr-TR" sz="2400" b="1" dirty="0"/>
          </a:p>
          <a:p>
            <a:r>
              <a:rPr lang="tr-TR" sz="2400" b="1" dirty="0" smtClean="0"/>
              <a:t>c=Cot45</a:t>
            </a:r>
            <a:r>
              <a:rPr lang="tr-TR" sz="2400" b="1" baseline="30000" dirty="0" smtClean="0"/>
              <a:t>0 </a:t>
            </a:r>
            <a:r>
              <a:rPr lang="tr-TR" sz="2400" b="1" dirty="0" smtClean="0"/>
              <a:t>=Tan45 </a:t>
            </a:r>
          </a:p>
          <a:p>
            <a:r>
              <a:rPr lang="tr-TR" sz="2400" b="1" dirty="0" smtClean="0"/>
              <a:t>Tan70 &gt; Tan45 &gt; Tan30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8831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49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42850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3508" y="149166"/>
            <a:ext cx="8856984" cy="18774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      ÖRNEK-4)  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     a=Tan40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b=Cot20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,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c=Tan60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 ise,bu ifadelerin büyükten küçüğe doğru sıralanışını gösteriniz?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286000" y="2967335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 smtClean="0"/>
              <a:t>a=Tan40</a:t>
            </a:r>
            <a:r>
              <a:rPr lang="tr-TR" sz="2400" b="1" baseline="30000" dirty="0" smtClean="0"/>
              <a:t>0</a:t>
            </a:r>
            <a:r>
              <a:rPr lang="tr-TR" sz="2400" b="1" dirty="0"/>
              <a:t>,</a:t>
            </a:r>
          </a:p>
          <a:p>
            <a:r>
              <a:rPr lang="tr-TR" sz="2400" b="1" dirty="0" smtClean="0"/>
              <a:t>b=Cot80</a:t>
            </a:r>
            <a:r>
              <a:rPr lang="tr-TR" sz="2400" b="1" baseline="30000" dirty="0" smtClean="0"/>
              <a:t>0 </a:t>
            </a:r>
            <a:r>
              <a:rPr lang="tr-TR" sz="2400" b="1" dirty="0" smtClean="0"/>
              <a:t>=Tan10</a:t>
            </a:r>
          </a:p>
          <a:p>
            <a:r>
              <a:rPr lang="tr-TR" sz="2400" b="1" dirty="0" smtClean="0"/>
              <a:t>c=Tan60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</a:t>
            </a:r>
          </a:p>
          <a:p>
            <a:r>
              <a:rPr lang="tr-TR" sz="2400" b="1" dirty="0" smtClean="0"/>
              <a:t>Tan60 &gt; Tan40 &gt; tan10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73001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432886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7504" y="116632"/>
            <a:ext cx="885698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ÖRNEK-1)</a:t>
            </a:r>
            <a:r>
              <a:rPr lang="tr-TR" sz="2400" b="1" dirty="0" smtClean="0"/>
              <a:t>Bir </a:t>
            </a:r>
            <a:r>
              <a:rPr lang="tr-TR" sz="2400" b="1" dirty="0" smtClean="0"/>
              <a:t>dik üçgende C dar açısının sinüsü </a:t>
            </a:r>
            <a:r>
              <a:rPr lang="tr-TR" sz="2400" b="1" dirty="0"/>
              <a:t> </a:t>
            </a:r>
            <a:r>
              <a:rPr lang="tr-TR" sz="2400" b="1" dirty="0" smtClean="0"/>
              <a:t>         </a:t>
            </a:r>
            <a:r>
              <a:rPr lang="tr-TR" sz="2400" b="1" dirty="0" smtClean="0"/>
              <a:t>             ise , B </a:t>
            </a:r>
            <a:r>
              <a:rPr lang="tr-TR" sz="2400" b="1" dirty="0" smtClean="0"/>
              <a:t>dar açısının sinüsü nedir?</a:t>
            </a:r>
            <a:endParaRPr lang="tr-TR" sz="2400" b="1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285453"/>
              </p:ext>
            </p:extLst>
          </p:nvPr>
        </p:nvGraphicFramePr>
        <p:xfrm>
          <a:off x="5290426" y="1214164"/>
          <a:ext cx="1489248" cy="872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4" name="Denklem" r:id="rId3" imgW="672840" imgH="393480" progId="Equation.3">
                  <p:embed/>
                </p:oleObj>
              </mc:Choice>
              <mc:Fallback>
                <p:oleObj name="Denklem" r:id="rId3" imgW="672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0426" y="1214164"/>
                        <a:ext cx="1489248" cy="8726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119241"/>
              </p:ext>
            </p:extLst>
          </p:nvPr>
        </p:nvGraphicFramePr>
        <p:xfrm>
          <a:off x="5222172" y="2564904"/>
          <a:ext cx="2195729" cy="2171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5" name="Denklem" r:id="rId5" imgW="927000" imgH="914400" progId="Equation.3">
                  <p:embed/>
                </p:oleObj>
              </mc:Choice>
              <mc:Fallback>
                <p:oleObj name="Denklem" r:id="rId5" imgW="9270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172" y="2564904"/>
                        <a:ext cx="2195729" cy="21715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827672"/>
              </p:ext>
            </p:extLst>
          </p:nvPr>
        </p:nvGraphicFramePr>
        <p:xfrm>
          <a:off x="5282168" y="5085184"/>
          <a:ext cx="1725017" cy="103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6" name="Denklem" r:id="rId7" imgW="660240" imgH="393480" progId="Equation.3">
                  <p:embed/>
                </p:oleObj>
              </mc:Choice>
              <mc:Fallback>
                <p:oleObj name="Denklem" r:id="rId7" imgW="660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2168" y="5085184"/>
                        <a:ext cx="1725017" cy="10311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Metin kutusu 7"/>
              <p:cNvSpPr txBox="1"/>
              <p:nvPr/>
            </p:nvSpPr>
            <p:spPr>
              <a:xfrm>
                <a:off x="6156176" y="217172"/>
                <a:ext cx="1295547" cy="629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400" b="1" dirty="0" smtClean="0"/>
                  <a:t>Sin C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400" b="1" i="1" smtClean="0">
                            <a:latin typeface="Cambria Math"/>
                          </a:rPr>
                          <m:t>𝟏𝟓</m:t>
                        </m:r>
                      </m:num>
                      <m:den>
                        <m:r>
                          <a:rPr lang="tr-TR" sz="2400" b="1" i="1" smtClean="0">
                            <a:latin typeface="Cambria Math"/>
                          </a:rPr>
                          <m:t>𝟏𝟕</m:t>
                        </m:r>
                      </m:den>
                    </m:f>
                  </m:oMath>
                </a14:m>
                <a:endParaRPr lang="tr-TR" sz="2400" b="1" dirty="0"/>
              </a:p>
            </p:txBody>
          </p:sp>
        </mc:Choice>
        <mc:Fallback>
          <p:sp>
            <p:nvSpPr>
              <p:cNvPr id="8" name="Metin kutusu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17172"/>
                <a:ext cx="1295547" cy="629916"/>
              </a:xfrm>
              <a:prstGeom prst="rect">
                <a:avLst/>
              </a:prstGeom>
              <a:blipFill rotWithShape="1">
                <a:blip r:embed="rId9"/>
                <a:stretch>
                  <a:fillRect l="-7547" b="-9709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991" name="Picture 77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3839027" cy="34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80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50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07504" y="188640"/>
            <a:ext cx="8856984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 </a:t>
            </a:r>
            <a:r>
              <a:rPr lang="tr-TR" sz="2400" b="1" dirty="0" smtClean="0">
                <a:solidFill>
                  <a:srgbClr val="FF0000"/>
                </a:solidFill>
              </a:rPr>
              <a:t>ÖRNEK-5)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X=Sin25</a:t>
            </a:r>
            <a:r>
              <a:rPr lang="tr-TR" sz="2400" b="1" baseline="30000" dirty="0" smtClean="0"/>
              <a:t>0</a:t>
            </a:r>
            <a:endParaRPr lang="tr-TR" sz="2400" dirty="0"/>
          </a:p>
          <a:p>
            <a:r>
              <a:rPr lang="tr-TR" sz="2400" b="1" dirty="0"/>
              <a:t>y=Cos55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z=Sin50</a:t>
            </a:r>
            <a:r>
              <a:rPr lang="tr-TR" sz="2400" b="1" baseline="30000" dirty="0"/>
              <a:t>0</a:t>
            </a:r>
            <a:r>
              <a:rPr lang="tr-TR" sz="2400" b="1" dirty="0"/>
              <a:t> ifadelerinin büyükten küçüğe doğru sıralaması aşağıdakilerden hangisidir?</a:t>
            </a:r>
            <a:endParaRPr lang="tr-TR" sz="2400" dirty="0"/>
          </a:p>
          <a:p>
            <a:r>
              <a:rPr lang="tr-TR" sz="2400" b="1" dirty="0"/>
              <a:t>	</a:t>
            </a:r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</a:t>
            </a:r>
            <a:r>
              <a:rPr lang="tr-TR" sz="2400" b="1" dirty="0"/>
              <a:t>) </a:t>
            </a:r>
            <a:r>
              <a:rPr lang="tr-TR" sz="2400" b="1" dirty="0" smtClean="0"/>
              <a:t>y &gt; z &gt; x  </a:t>
            </a:r>
            <a:r>
              <a:rPr lang="tr-TR" sz="2400" b="1" dirty="0" smtClean="0"/>
              <a:t>	   </a:t>
            </a:r>
            <a:r>
              <a:rPr lang="tr-TR" sz="2400" b="1" dirty="0" smtClean="0"/>
              <a:t>b</a:t>
            </a:r>
            <a:r>
              <a:rPr lang="tr-TR" sz="2400" b="1" dirty="0"/>
              <a:t>) </a:t>
            </a:r>
            <a:r>
              <a:rPr lang="tr-TR" sz="2400" b="1" dirty="0" smtClean="0"/>
              <a:t>z &gt; x &gt; y    </a:t>
            </a:r>
            <a:r>
              <a:rPr lang="tr-TR" sz="2400" b="1" dirty="0" smtClean="0"/>
              <a:t>	 </a:t>
            </a:r>
            <a:r>
              <a:rPr lang="tr-TR" sz="2400" b="1" dirty="0" smtClean="0"/>
              <a:t>c</a:t>
            </a:r>
            <a:r>
              <a:rPr lang="tr-TR" sz="2400" b="1" dirty="0"/>
              <a:t>) </a:t>
            </a:r>
            <a:r>
              <a:rPr lang="tr-TR" sz="2400" b="1" dirty="0" smtClean="0"/>
              <a:t>z &gt; y &gt; x    </a:t>
            </a:r>
            <a:r>
              <a:rPr lang="tr-TR" sz="2400" b="1" dirty="0" smtClean="0"/>
              <a:t>	d</a:t>
            </a:r>
            <a:r>
              <a:rPr lang="tr-TR" sz="2400" b="1" dirty="0"/>
              <a:t>) </a:t>
            </a:r>
            <a:r>
              <a:rPr lang="tr-TR" sz="2400" b="1" dirty="0" smtClean="0"/>
              <a:t>x  &gt; y &gt; z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1247151" y="3717032"/>
            <a:ext cx="64675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X=Sin25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y=Cos55=Sin35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z=Sin50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/>
              <a:t>Sin50</a:t>
            </a:r>
            <a:r>
              <a:rPr lang="tr-TR" sz="2400" b="1" baseline="30000" dirty="0"/>
              <a:t>0 </a:t>
            </a:r>
            <a:r>
              <a:rPr lang="tr-TR" sz="2400" b="1" baseline="30000" dirty="0" smtClean="0"/>
              <a:t>   </a:t>
            </a:r>
            <a:r>
              <a:rPr lang="tr-TR" sz="2400" b="1" dirty="0" smtClean="0"/>
              <a:t>&gt;   Sin35</a:t>
            </a:r>
            <a:r>
              <a:rPr lang="tr-TR" sz="2400" b="1" baseline="30000" dirty="0" smtClean="0"/>
              <a:t>0    </a:t>
            </a:r>
            <a:r>
              <a:rPr lang="tr-TR" sz="2400" b="1" dirty="0" smtClean="0"/>
              <a:t>&gt;   Sin25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          z  &gt;  y  &gt;  x</a:t>
            </a:r>
            <a:endParaRPr lang="tr-TR" sz="24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569020" y="2235219"/>
            <a:ext cx="1875312" cy="643598"/>
          </a:xfrm>
          <a:prstGeom prst="rect">
            <a:avLst/>
          </a:prstGeom>
          <a:solidFill>
            <a:srgbClr val="FFFF00">
              <a:alpha val="50196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4969012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3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51</a:t>
            </a:fld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79512" y="188640"/>
            <a:ext cx="8784976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ÖRNEK-6)</a:t>
            </a: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b="1" dirty="0"/>
              <a:t>X=Tan83</a:t>
            </a:r>
            <a:r>
              <a:rPr lang="tr-TR" sz="2400" b="1" baseline="30000" dirty="0"/>
              <a:t>0</a:t>
            </a:r>
            <a:endParaRPr lang="tr-TR" sz="2400" b="1" dirty="0"/>
          </a:p>
          <a:p>
            <a:r>
              <a:rPr lang="tr-TR" sz="2400" b="1" dirty="0"/>
              <a:t>y=cot2</a:t>
            </a:r>
            <a:r>
              <a:rPr lang="tr-TR" sz="2400" b="1" baseline="30000" dirty="0"/>
              <a:t>0</a:t>
            </a:r>
            <a:endParaRPr lang="tr-TR" sz="2400" b="1" dirty="0"/>
          </a:p>
          <a:p>
            <a:r>
              <a:rPr lang="tr-TR" sz="2400" b="1" dirty="0"/>
              <a:t>z=Tan53</a:t>
            </a:r>
            <a:r>
              <a:rPr lang="tr-TR" sz="2400" b="1" baseline="30000" dirty="0"/>
              <a:t>0</a:t>
            </a:r>
            <a:r>
              <a:rPr lang="tr-TR" sz="2400" b="1" dirty="0"/>
              <a:t> ifadelerinin büyükten küçüğe doğru sıralaması aşağıdakilerden hangisidir?</a:t>
            </a:r>
          </a:p>
          <a:p>
            <a:r>
              <a:rPr lang="tr-TR" sz="2400" b="1" dirty="0"/>
              <a:t>	</a:t>
            </a:r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</a:t>
            </a:r>
            <a:r>
              <a:rPr lang="tr-TR" sz="2400" b="1" dirty="0"/>
              <a:t>) </a:t>
            </a:r>
            <a:r>
              <a:rPr lang="tr-TR" sz="2400" b="1" dirty="0" smtClean="0"/>
              <a:t>y &gt; z &gt; x     </a:t>
            </a:r>
            <a:r>
              <a:rPr lang="tr-TR" sz="2400" b="1" dirty="0" smtClean="0"/>
              <a:t>	b</a:t>
            </a:r>
            <a:r>
              <a:rPr lang="tr-TR" sz="2400" b="1" dirty="0"/>
              <a:t>) </a:t>
            </a:r>
            <a:r>
              <a:rPr lang="tr-TR" sz="2400" b="1" dirty="0" smtClean="0"/>
              <a:t>z &gt; x &gt; y     </a:t>
            </a:r>
            <a:r>
              <a:rPr lang="tr-TR" sz="2400" b="1" dirty="0" smtClean="0"/>
              <a:t>	c</a:t>
            </a:r>
            <a:r>
              <a:rPr lang="tr-TR" sz="2400" b="1" dirty="0"/>
              <a:t>) </a:t>
            </a:r>
            <a:r>
              <a:rPr lang="tr-TR" sz="2400" b="1" dirty="0" smtClean="0"/>
              <a:t>z &gt; y &gt; x     </a:t>
            </a:r>
            <a:r>
              <a:rPr lang="tr-TR" sz="2400" b="1" dirty="0" smtClean="0"/>
              <a:t>	d</a:t>
            </a:r>
            <a:r>
              <a:rPr lang="tr-TR" sz="2400" b="1" dirty="0"/>
              <a:t>) </a:t>
            </a:r>
            <a:r>
              <a:rPr lang="tr-TR" sz="2400" b="1" dirty="0" smtClean="0"/>
              <a:t>y &gt; x &gt; z</a:t>
            </a:r>
            <a:endParaRPr lang="tr-TR" sz="2400" b="1" dirty="0"/>
          </a:p>
        </p:txBody>
      </p:sp>
      <p:sp>
        <p:nvSpPr>
          <p:cNvPr id="3" name="Dikdörtgen 2"/>
          <p:cNvSpPr/>
          <p:nvPr/>
        </p:nvSpPr>
        <p:spPr>
          <a:xfrm>
            <a:off x="688849" y="3573016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X=Tan83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y=cot2</a:t>
            </a:r>
            <a:r>
              <a:rPr lang="tr-TR" sz="2400" b="1" baseline="30000" dirty="0"/>
              <a:t>0</a:t>
            </a:r>
            <a:r>
              <a:rPr lang="tr-TR" sz="2400" b="1" dirty="0"/>
              <a:t>=Tan88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z=Tan53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/>
              <a:t>z=Tan53</a:t>
            </a:r>
            <a:r>
              <a:rPr lang="tr-TR" sz="2400" b="1" baseline="30000" dirty="0"/>
              <a:t>0</a:t>
            </a:r>
            <a:r>
              <a:rPr lang="tr-TR" sz="2400" b="1" dirty="0"/>
              <a:t> &lt; X=Tan83</a:t>
            </a:r>
            <a:r>
              <a:rPr lang="tr-TR" sz="2400" b="1" baseline="30000" dirty="0"/>
              <a:t>0</a:t>
            </a:r>
            <a:r>
              <a:rPr lang="tr-TR" sz="2400" b="1" dirty="0"/>
              <a:t> &lt; y=cot2</a:t>
            </a:r>
            <a:r>
              <a:rPr lang="tr-TR" sz="2400" b="1" baseline="30000" dirty="0"/>
              <a:t>0</a:t>
            </a:r>
            <a:r>
              <a:rPr lang="tr-TR" sz="2400" b="1" dirty="0"/>
              <a:t>=Tan88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y=cot2</a:t>
            </a:r>
            <a:r>
              <a:rPr lang="tr-TR" sz="2400" b="1" baseline="30000" dirty="0"/>
              <a:t>0</a:t>
            </a:r>
            <a:r>
              <a:rPr lang="tr-TR" sz="2400" b="1" dirty="0"/>
              <a:t>=Tan88</a:t>
            </a:r>
            <a:r>
              <a:rPr lang="tr-TR" sz="2400" b="1" baseline="30000" dirty="0"/>
              <a:t>0</a:t>
            </a:r>
            <a:r>
              <a:rPr lang="tr-TR" sz="2400" b="1" dirty="0"/>
              <a:t> &gt; X=Tan83</a:t>
            </a:r>
            <a:r>
              <a:rPr lang="tr-TR" sz="2400" b="1" baseline="30000" dirty="0"/>
              <a:t>0</a:t>
            </a:r>
            <a:r>
              <a:rPr lang="tr-TR" sz="2400" b="1" dirty="0"/>
              <a:t> &gt; </a:t>
            </a:r>
            <a:r>
              <a:rPr lang="tr-TR" sz="2400" b="1" dirty="0" smtClean="0"/>
              <a:t>z=Tan53</a:t>
            </a:r>
            <a:r>
              <a:rPr lang="tr-TR" sz="2400" b="1" baseline="30000" dirty="0" smtClean="0"/>
              <a:t>0                        </a:t>
            </a:r>
            <a:r>
              <a:rPr lang="tr-TR" sz="2400" b="1" dirty="0" smtClean="0"/>
              <a:t>y   </a:t>
            </a:r>
            <a:r>
              <a:rPr lang="tr-TR" sz="2400" b="1" dirty="0" smtClean="0"/>
              <a:t>&gt;   X   &gt;   z</a:t>
            </a:r>
            <a:endParaRPr lang="tr-TR" sz="2400" dirty="0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6300192" y="2222698"/>
            <a:ext cx="2160240" cy="643598"/>
          </a:xfrm>
          <a:prstGeom prst="rect">
            <a:avLst/>
          </a:prstGeom>
          <a:solidFill>
            <a:srgbClr val="FFFF00">
              <a:alpha val="50196"/>
            </a:srgbClr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942850" y="6423280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62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52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5004785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784976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ÖRNEK-7) 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/>
              <a:t>X=Sin25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y=Cos55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z=Sin70</a:t>
            </a:r>
            <a:r>
              <a:rPr lang="tr-TR" sz="2400" b="1" baseline="30000" dirty="0"/>
              <a:t>0</a:t>
            </a:r>
            <a:r>
              <a:rPr lang="tr-TR" sz="2400" b="1" dirty="0"/>
              <a:t> ifadelerinin büyükten küçüğe doğru sıralaması aşağıdakilerden hangisidir?</a:t>
            </a:r>
            <a:endParaRPr lang="tr-TR" sz="2400" dirty="0"/>
          </a:p>
          <a:p>
            <a:r>
              <a:rPr lang="tr-TR" sz="2400" b="1" dirty="0"/>
              <a:t>	</a:t>
            </a:r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</a:t>
            </a:r>
            <a:r>
              <a:rPr lang="tr-TR" sz="2400" b="1" dirty="0"/>
              <a:t>) </a:t>
            </a:r>
            <a:r>
              <a:rPr lang="tr-TR" sz="2400" b="1" dirty="0" smtClean="0"/>
              <a:t>y &gt; z &gt; x     b</a:t>
            </a:r>
            <a:r>
              <a:rPr lang="tr-TR" sz="2400" b="1" dirty="0"/>
              <a:t>) </a:t>
            </a:r>
            <a:r>
              <a:rPr lang="tr-TR" sz="2400" b="1" dirty="0" smtClean="0"/>
              <a:t>z &gt; x &gt; y      c</a:t>
            </a:r>
            <a:r>
              <a:rPr lang="tr-TR" sz="2400" b="1" dirty="0"/>
              <a:t>) </a:t>
            </a:r>
            <a:r>
              <a:rPr lang="tr-TR" sz="2400" b="1" dirty="0" smtClean="0"/>
              <a:t>z &gt; y &gt; x     d</a:t>
            </a:r>
            <a:r>
              <a:rPr lang="tr-TR" sz="2400" b="1" dirty="0"/>
              <a:t>) </a:t>
            </a:r>
            <a:r>
              <a:rPr lang="tr-TR" sz="2400" b="1" dirty="0" smtClean="0"/>
              <a:t>x &gt; y &gt; z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4218497" y="2153377"/>
            <a:ext cx="1721655" cy="64091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415367" y="4552869"/>
            <a:ext cx="6606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X=Sin25</a:t>
            </a:r>
            <a:r>
              <a:rPr lang="tr-TR" sz="2800" b="1" baseline="30000" dirty="0"/>
              <a:t>0</a:t>
            </a:r>
            <a:endParaRPr lang="tr-TR" sz="2800" b="1" dirty="0"/>
          </a:p>
          <a:p>
            <a:r>
              <a:rPr lang="tr-TR" sz="2800" b="1" dirty="0" smtClean="0"/>
              <a:t>y=Cos55</a:t>
            </a:r>
            <a:r>
              <a:rPr lang="tr-TR" sz="2800" b="1" baseline="30000" dirty="0" smtClean="0"/>
              <a:t>0</a:t>
            </a:r>
            <a:r>
              <a:rPr lang="tr-TR" sz="2800" b="1" dirty="0" smtClean="0"/>
              <a:t>=Sin35</a:t>
            </a:r>
            <a:endParaRPr lang="tr-TR" sz="2800" b="1" dirty="0"/>
          </a:p>
          <a:p>
            <a:r>
              <a:rPr lang="tr-TR" sz="2800" b="1" dirty="0"/>
              <a:t>z=Sin70</a:t>
            </a:r>
            <a:r>
              <a:rPr lang="tr-TR" sz="2800" b="1" baseline="30000" dirty="0"/>
              <a:t>0</a:t>
            </a:r>
            <a:r>
              <a:rPr lang="tr-TR" sz="2800" b="1" dirty="0"/>
              <a:t> </a:t>
            </a:r>
            <a:endParaRPr lang="tr-TR" sz="2800" b="1" dirty="0" smtClean="0"/>
          </a:p>
          <a:p>
            <a:r>
              <a:rPr lang="tr-TR" sz="2800" b="1" dirty="0" smtClean="0"/>
              <a:t>Sin70 &gt; Sin35 &gt; </a:t>
            </a:r>
            <a:r>
              <a:rPr lang="tr-TR" sz="2800" b="1" dirty="0" smtClean="0"/>
              <a:t>Sin20                 Z </a:t>
            </a:r>
            <a:r>
              <a:rPr lang="tr-TR" sz="2800" b="1" dirty="0" smtClean="0"/>
              <a:t>&gt; y &gt; x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416905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53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856984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ÖRNEK-8) 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/>
              <a:t>X=Tan50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y=Cot80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z=Tan20</a:t>
            </a:r>
            <a:r>
              <a:rPr lang="tr-TR" sz="2400" b="1" baseline="30000" dirty="0"/>
              <a:t>0</a:t>
            </a:r>
            <a:r>
              <a:rPr lang="tr-TR" sz="2400" b="1" dirty="0"/>
              <a:t> ifadelerinin büyükten küçüğe doğru sıralaması aşağıdakilerden hangisidir?</a:t>
            </a:r>
            <a:endParaRPr lang="tr-TR" sz="2400" dirty="0"/>
          </a:p>
          <a:p>
            <a:r>
              <a:rPr lang="tr-TR" sz="2400" b="1" dirty="0"/>
              <a:t>	</a:t>
            </a:r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</a:t>
            </a:r>
            <a:r>
              <a:rPr lang="tr-TR" sz="2400" b="1" dirty="0"/>
              <a:t>) </a:t>
            </a:r>
            <a:r>
              <a:rPr lang="tr-TR" sz="2400" b="1" dirty="0" smtClean="0"/>
              <a:t>y &gt; z &gt; x        b</a:t>
            </a:r>
            <a:r>
              <a:rPr lang="tr-TR" sz="2400" b="1" dirty="0"/>
              <a:t>) </a:t>
            </a:r>
            <a:r>
              <a:rPr lang="tr-TR" sz="2400" b="1" dirty="0" smtClean="0"/>
              <a:t>x &gt; z &gt; y      c</a:t>
            </a:r>
            <a:r>
              <a:rPr lang="tr-TR" sz="2400" b="1" dirty="0"/>
              <a:t>) </a:t>
            </a:r>
            <a:r>
              <a:rPr lang="tr-TR" sz="2400" b="1" dirty="0" smtClean="0"/>
              <a:t>z &gt; y &gt; x     d</a:t>
            </a:r>
            <a:r>
              <a:rPr lang="tr-TR" sz="2400" b="1" dirty="0"/>
              <a:t>) </a:t>
            </a:r>
            <a:r>
              <a:rPr lang="tr-TR" sz="2400" b="1" dirty="0" smtClean="0"/>
              <a:t>x &gt; y &gt; z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745232" y="4365104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X=Tan50</a:t>
            </a:r>
            <a:r>
              <a:rPr lang="tr-TR" sz="2800" b="1" baseline="30000" dirty="0"/>
              <a:t>0</a:t>
            </a:r>
            <a:endParaRPr lang="tr-TR" sz="2800" dirty="0"/>
          </a:p>
          <a:p>
            <a:r>
              <a:rPr lang="tr-TR" sz="2800" b="1" dirty="0" smtClean="0"/>
              <a:t>y=Cot80</a:t>
            </a:r>
            <a:r>
              <a:rPr lang="tr-TR" sz="2800" b="1" baseline="30000" dirty="0" smtClean="0"/>
              <a:t>0</a:t>
            </a:r>
            <a:r>
              <a:rPr lang="tr-TR" sz="2800" b="1" dirty="0" smtClean="0"/>
              <a:t>=tan10	</a:t>
            </a:r>
            <a:endParaRPr lang="tr-TR" sz="2800" dirty="0"/>
          </a:p>
          <a:p>
            <a:r>
              <a:rPr lang="tr-TR" sz="2800" b="1" dirty="0"/>
              <a:t>z=Tan20</a:t>
            </a:r>
            <a:r>
              <a:rPr lang="tr-TR" sz="2800" b="1" baseline="30000" dirty="0"/>
              <a:t>0</a:t>
            </a:r>
            <a:r>
              <a:rPr lang="tr-TR" sz="2800" b="1" dirty="0"/>
              <a:t> </a:t>
            </a:r>
            <a:endParaRPr lang="tr-TR" sz="2800" b="1" dirty="0" smtClean="0"/>
          </a:p>
          <a:p>
            <a:r>
              <a:rPr lang="tr-TR" sz="2800" b="1" dirty="0" smtClean="0"/>
              <a:t>Tan50 &gt; tan20 &gt; </a:t>
            </a:r>
            <a:r>
              <a:rPr lang="tr-TR" sz="2800" b="1" dirty="0" smtClean="0"/>
              <a:t>tan10                          X </a:t>
            </a:r>
            <a:r>
              <a:rPr lang="tr-TR" sz="2800" b="1" dirty="0" smtClean="0"/>
              <a:t>&gt; z &gt; y</a:t>
            </a:r>
            <a:endParaRPr lang="tr-TR" sz="2800" b="1" dirty="0"/>
          </a:p>
        </p:txBody>
      </p:sp>
      <p:sp>
        <p:nvSpPr>
          <p:cNvPr id="6" name="Dikdörtgen 5"/>
          <p:cNvSpPr/>
          <p:nvPr/>
        </p:nvSpPr>
        <p:spPr>
          <a:xfrm>
            <a:off x="2555776" y="2153377"/>
            <a:ext cx="1980220" cy="64091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822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5" grpId="0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54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42850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188640"/>
            <a:ext cx="8712968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ÖRNEK-9)</a:t>
            </a:r>
          </a:p>
          <a:p>
            <a:r>
              <a:rPr lang="tr-TR" sz="2400" b="1" dirty="0"/>
              <a:t>a</a:t>
            </a:r>
            <a:r>
              <a:rPr lang="tr-TR" sz="2400" b="1" dirty="0" smtClean="0"/>
              <a:t>=Sin48</a:t>
            </a:r>
            <a:r>
              <a:rPr lang="tr-TR" sz="2400" b="1" baseline="30000" dirty="0" smtClean="0"/>
              <a:t>0</a:t>
            </a:r>
            <a:endParaRPr lang="tr-TR" sz="2400" dirty="0"/>
          </a:p>
          <a:p>
            <a:r>
              <a:rPr lang="tr-TR" sz="2400" b="1" dirty="0"/>
              <a:t>b=Cos27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c=Sin56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d=Cos4</a:t>
            </a:r>
            <a:r>
              <a:rPr lang="tr-TR" sz="2400" b="1" baseline="30000" dirty="0"/>
              <a:t>0</a:t>
            </a:r>
            <a:r>
              <a:rPr lang="tr-TR" sz="2400" b="1" dirty="0"/>
              <a:t>    ifadelerinin küçükten büyüğe doğru sıralaması aşağıdakilerden hangisidir?</a:t>
            </a:r>
            <a:endParaRPr lang="tr-TR" sz="2400" dirty="0"/>
          </a:p>
          <a:p>
            <a:endParaRPr lang="tr-TR" sz="2400" b="1" dirty="0" smtClean="0"/>
          </a:p>
          <a:p>
            <a:r>
              <a:rPr lang="tr-TR" sz="2400" b="1" dirty="0" smtClean="0"/>
              <a:t>a</a:t>
            </a:r>
            <a:r>
              <a:rPr lang="tr-TR" sz="2400" b="1" dirty="0" smtClean="0"/>
              <a:t>) a &lt; c &lt; b &lt; d       </a:t>
            </a:r>
            <a:r>
              <a:rPr lang="tr-TR" sz="2400" b="1" dirty="0" smtClean="0"/>
              <a:t>b</a:t>
            </a:r>
            <a:r>
              <a:rPr lang="tr-TR" sz="2400" b="1" dirty="0" smtClean="0"/>
              <a:t>) a &lt; b &lt; c &lt; d     </a:t>
            </a:r>
            <a:r>
              <a:rPr lang="tr-TR" sz="2400" b="1" dirty="0" smtClean="0"/>
              <a:t> c</a:t>
            </a:r>
            <a:r>
              <a:rPr lang="tr-TR" sz="2400" b="1" dirty="0" smtClean="0"/>
              <a:t>) d &lt; c &lt; b &lt; a    </a:t>
            </a:r>
            <a:r>
              <a:rPr lang="tr-TR" sz="2400" b="1" dirty="0" smtClean="0"/>
              <a:t>d</a:t>
            </a:r>
            <a:r>
              <a:rPr lang="tr-TR" sz="2400" b="1" dirty="0" smtClean="0"/>
              <a:t>) a &lt; c &lt; d &lt; b</a:t>
            </a:r>
            <a:endParaRPr lang="tr-TR" sz="2400" dirty="0"/>
          </a:p>
        </p:txBody>
      </p:sp>
      <p:sp>
        <p:nvSpPr>
          <p:cNvPr id="2" name="Dikdörtgen 1"/>
          <p:cNvSpPr/>
          <p:nvPr/>
        </p:nvSpPr>
        <p:spPr>
          <a:xfrm>
            <a:off x="683568" y="4334397"/>
            <a:ext cx="802838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a=Sin48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 smtClean="0"/>
              <a:t>b=Cos27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=Sin63</a:t>
            </a:r>
            <a:endParaRPr lang="tr-TR" sz="2400" dirty="0"/>
          </a:p>
          <a:p>
            <a:r>
              <a:rPr lang="tr-TR" sz="2400" b="1" dirty="0"/>
              <a:t>c=Sin56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 smtClean="0"/>
              <a:t>d=Cos4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 =Sin86</a:t>
            </a:r>
          </a:p>
          <a:p>
            <a:r>
              <a:rPr lang="tr-TR" sz="2800" dirty="0" smtClean="0"/>
              <a:t>Sin48 </a:t>
            </a:r>
            <a:r>
              <a:rPr lang="tr-TR" sz="2800" dirty="0" smtClean="0"/>
              <a:t>&lt; Sin56 &lt; Sin63 &lt; </a:t>
            </a:r>
            <a:r>
              <a:rPr lang="tr-TR" sz="2800" dirty="0" smtClean="0"/>
              <a:t>Sin86          a </a:t>
            </a:r>
            <a:r>
              <a:rPr lang="tr-TR" sz="2800" dirty="0" smtClean="0"/>
              <a:t>&lt; c &lt; b &lt; d</a:t>
            </a:r>
            <a:endParaRPr lang="tr-TR" sz="2800" dirty="0"/>
          </a:p>
        </p:txBody>
      </p:sp>
      <p:sp>
        <p:nvSpPr>
          <p:cNvPr id="7" name="Dikdörtgen 6"/>
          <p:cNvSpPr/>
          <p:nvPr/>
        </p:nvSpPr>
        <p:spPr>
          <a:xfrm>
            <a:off x="179512" y="2656290"/>
            <a:ext cx="2088232" cy="57933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938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55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187783" y="188639"/>
            <a:ext cx="8856984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ÖRNEK-10) 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/>
              <a:t>X=Tan35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y=Cot45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/>
              <a:t>z=Tan55</a:t>
            </a:r>
            <a:r>
              <a:rPr lang="tr-TR" sz="2400" b="1" baseline="30000" dirty="0"/>
              <a:t>0</a:t>
            </a:r>
            <a:r>
              <a:rPr lang="tr-TR" sz="2400" b="1" dirty="0"/>
              <a:t> </a:t>
            </a:r>
            <a:endParaRPr lang="tr-TR" sz="2400" dirty="0"/>
          </a:p>
          <a:p>
            <a:r>
              <a:rPr lang="tr-TR" sz="2400" b="1" dirty="0"/>
              <a:t>t=Cot60</a:t>
            </a:r>
            <a:r>
              <a:rPr lang="tr-TR" sz="2400" b="1" baseline="30000" dirty="0"/>
              <a:t>0</a:t>
            </a:r>
            <a:r>
              <a:rPr lang="tr-TR" sz="2400" b="1" dirty="0"/>
              <a:t>  ifadelerinin büyükten küçüğe doğru sıralaması aşağıdakilerden hangisidir?</a:t>
            </a:r>
            <a:endParaRPr lang="tr-TR" sz="2400" dirty="0"/>
          </a:p>
          <a:p>
            <a:endParaRPr lang="tr-TR" sz="2400" b="1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    </a:t>
            </a:r>
            <a:r>
              <a:rPr lang="tr-TR" sz="2400" b="1" dirty="0" smtClean="0"/>
              <a:t>a</a:t>
            </a:r>
            <a:r>
              <a:rPr lang="tr-TR" sz="2400" b="1" dirty="0"/>
              <a:t>) </a:t>
            </a:r>
            <a:r>
              <a:rPr lang="tr-TR" sz="2400" b="1" dirty="0" smtClean="0"/>
              <a:t>y &gt; z &gt; x &gt; t     b</a:t>
            </a:r>
            <a:r>
              <a:rPr lang="tr-TR" sz="2400" b="1" dirty="0"/>
              <a:t>) </a:t>
            </a:r>
            <a:r>
              <a:rPr lang="tr-TR" sz="2400" b="1" dirty="0" smtClean="0"/>
              <a:t>x &gt; z &gt; y &gt; t      c</a:t>
            </a:r>
            <a:r>
              <a:rPr lang="tr-TR" sz="2400" b="1" dirty="0"/>
              <a:t>) </a:t>
            </a:r>
            <a:r>
              <a:rPr lang="tr-TR" sz="2400" b="1" dirty="0" smtClean="0"/>
              <a:t>z &gt; y &gt; x &gt; t     d</a:t>
            </a:r>
            <a:r>
              <a:rPr lang="tr-TR" sz="2400" b="1" dirty="0"/>
              <a:t>) </a:t>
            </a:r>
            <a:r>
              <a:rPr lang="tr-TR" sz="2400" b="1" dirty="0" smtClean="0"/>
              <a:t>x &gt; y &gt; z &gt; t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368650" y="4293096"/>
            <a:ext cx="84952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X=Tan35</a:t>
            </a:r>
            <a:r>
              <a:rPr lang="tr-TR" sz="2400" b="1" baseline="30000" dirty="0"/>
              <a:t>0</a:t>
            </a:r>
            <a:endParaRPr lang="tr-TR" sz="2400" dirty="0"/>
          </a:p>
          <a:p>
            <a:r>
              <a:rPr lang="tr-TR" sz="2400" b="1" dirty="0" smtClean="0"/>
              <a:t>y=Cot45</a:t>
            </a:r>
            <a:r>
              <a:rPr lang="tr-TR" sz="2400" b="1" baseline="30000" dirty="0" smtClean="0"/>
              <a:t>0</a:t>
            </a:r>
            <a:r>
              <a:rPr lang="tr-TR" sz="2400" b="1" dirty="0" smtClean="0"/>
              <a:t>=Tan45</a:t>
            </a:r>
            <a:endParaRPr lang="tr-TR" sz="2400" dirty="0"/>
          </a:p>
          <a:p>
            <a:r>
              <a:rPr lang="tr-TR" sz="2400" b="1" dirty="0"/>
              <a:t>z=Tan55</a:t>
            </a:r>
            <a:r>
              <a:rPr lang="tr-TR" sz="2400" b="1" baseline="30000" dirty="0"/>
              <a:t>0</a:t>
            </a:r>
            <a:r>
              <a:rPr lang="tr-TR" sz="2400" b="1" dirty="0"/>
              <a:t> </a:t>
            </a:r>
            <a:endParaRPr lang="tr-TR" sz="2400" dirty="0"/>
          </a:p>
          <a:p>
            <a:r>
              <a:rPr lang="tr-TR" sz="2400" b="1" dirty="0"/>
              <a:t>t=Cot60</a:t>
            </a:r>
            <a:r>
              <a:rPr lang="tr-TR" sz="2400" b="1" baseline="30000" dirty="0"/>
              <a:t>0</a:t>
            </a:r>
            <a:r>
              <a:rPr lang="tr-TR" sz="2400" b="1" dirty="0"/>
              <a:t> </a:t>
            </a:r>
            <a:r>
              <a:rPr lang="tr-TR" sz="2400" b="1" dirty="0" smtClean="0"/>
              <a:t>=Tan30</a:t>
            </a:r>
          </a:p>
          <a:p>
            <a:r>
              <a:rPr lang="tr-TR" sz="2400" b="1" dirty="0" smtClean="0"/>
              <a:t>Tan55 </a:t>
            </a:r>
            <a:r>
              <a:rPr lang="tr-TR" sz="2400" b="1" dirty="0" smtClean="0"/>
              <a:t>&gt; Tan45 &gt;Tan35 &gt;</a:t>
            </a:r>
            <a:r>
              <a:rPr lang="tr-TR" sz="2400" b="1" dirty="0" smtClean="0"/>
              <a:t>Tan30                      z </a:t>
            </a:r>
            <a:r>
              <a:rPr lang="tr-TR" sz="2400" b="1" dirty="0" smtClean="0"/>
              <a:t>&gt; y &gt; x &gt; </a:t>
            </a:r>
            <a:r>
              <a:rPr lang="tr-TR" sz="2400" b="1" dirty="0" smtClean="0"/>
              <a:t>t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4788024" y="2594716"/>
            <a:ext cx="1844475" cy="64091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3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5" grpId="0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56</a:t>
            </a:fld>
            <a:endParaRPr lang="tr-TR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7632848" cy="358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75966"/>
            <a:ext cx="324516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942850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237872"/>
              </p:ext>
            </p:extLst>
          </p:nvPr>
        </p:nvGraphicFramePr>
        <p:xfrm>
          <a:off x="6015310" y="4719138"/>
          <a:ext cx="1797050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Denklem" r:id="rId5" imgW="596880" imgH="393480" progId="Equation.3">
                  <p:embed/>
                </p:oleObj>
              </mc:Choice>
              <mc:Fallback>
                <p:oleObj name="Denklem" r:id="rId5" imgW="596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5310" y="4719138"/>
                        <a:ext cx="1797050" cy="118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1835696" y="2754419"/>
            <a:ext cx="1844475" cy="115389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47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57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910018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25"/>
            <a:ext cx="7848872" cy="455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16040"/>
            <a:ext cx="3136400" cy="201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370491"/>
              </p:ext>
            </p:extLst>
          </p:nvPr>
        </p:nvGraphicFramePr>
        <p:xfrm>
          <a:off x="4105142" y="5033766"/>
          <a:ext cx="2905451" cy="1175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3" name="Denklem" r:id="rId5" imgW="1066680" imgH="431640" progId="Equation.3">
                  <p:embed/>
                </p:oleObj>
              </mc:Choice>
              <mc:Fallback>
                <p:oleObj name="Denklem" r:id="rId5" imgW="1066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5142" y="5033766"/>
                        <a:ext cx="2905451" cy="11756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797152"/>
            <a:ext cx="1665856" cy="109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940152" y="3356992"/>
            <a:ext cx="1844475" cy="125904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2910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85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58</a:t>
            </a:fld>
            <a:endParaRPr lang="tr-TR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17"/>
            <a:ext cx="8503820" cy="405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77" y="4653136"/>
            <a:ext cx="342499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666150"/>
              </p:ext>
            </p:extLst>
          </p:nvPr>
        </p:nvGraphicFramePr>
        <p:xfrm>
          <a:off x="5076056" y="5085184"/>
          <a:ext cx="1367383" cy="90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0" name="Denklem" r:id="rId5" imgW="596880" imgH="393480" progId="Equation.3">
                  <p:embed/>
                </p:oleObj>
              </mc:Choice>
              <mc:Fallback>
                <p:oleObj name="Denklem" r:id="rId5" imgW="596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5085184"/>
                        <a:ext cx="1367383" cy="90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4942850" y="6418137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-2910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67544" y="2915171"/>
            <a:ext cx="1844475" cy="1377925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170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65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-18656"/>
            <a:ext cx="7920879" cy="104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508621"/>
            <a:ext cx="40386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2995613"/>
            <a:ext cx="64960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210050"/>
            <a:ext cx="59436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80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6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96335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9512" y="116632"/>
            <a:ext cx="878497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ÖRNEK-2)</a:t>
            </a:r>
            <a:r>
              <a:rPr lang="tr-TR" sz="2400" b="1" dirty="0" smtClean="0"/>
              <a:t>Bir dik üçgende C dar açısının sinüsü </a:t>
            </a:r>
            <a:r>
              <a:rPr lang="tr-TR" sz="2400" b="1" dirty="0" smtClean="0"/>
              <a:t>                      </a:t>
            </a:r>
            <a:r>
              <a:rPr lang="tr-TR" sz="2400" b="1" dirty="0" smtClean="0"/>
              <a:t>ise,B dar açısının sinüsü nedir?</a:t>
            </a:r>
            <a:endParaRPr lang="tr-TR" sz="2400" b="1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370496"/>
              </p:ext>
            </p:extLst>
          </p:nvPr>
        </p:nvGraphicFramePr>
        <p:xfrm>
          <a:off x="6156176" y="230444"/>
          <a:ext cx="1296143" cy="745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10" name="Denklem" r:id="rId3" imgW="685800" imgH="393480" progId="Equation.3">
                  <p:embed/>
                </p:oleObj>
              </mc:Choice>
              <mc:Fallback>
                <p:oleObj name="Denklem" r:id="rId3" imgW="685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230444"/>
                        <a:ext cx="1296143" cy="7453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848725"/>
              </p:ext>
            </p:extLst>
          </p:nvPr>
        </p:nvGraphicFramePr>
        <p:xfrm>
          <a:off x="5292080" y="2322120"/>
          <a:ext cx="2280152" cy="2285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11" name="Denklem" r:id="rId5" imgW="914400" imgH="914400" progId="Equation.3">
                  <p:embed/>
                </p:oleObj>
              </mc:Choice>
              <mc:Fallback>
                <p:oleObj name="Denklem" r:id="rId5" imgW="9144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322120"/>
                        <a:ext cx="2280152" cy="22857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121874"/>
              </p:ext>
            </p:extLst>
          </p:nvPr>
        </p:nvGraphicFramePr>
        <p:xfrm>
          <a:off x="5228947" y="5013176"/>
          <a:ext cx="1781646" cy="104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12" name="Denklem" r:id="rId7" imgW="672840" imgH="393480" progId="Equation.3">
                  <p:embed/>
                </p:oleObj>
              </mc:Choice>
              <mc:Fallback>
                <p:oleObj name="Denklem" r:id="rId7" imgW="672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8947" y="5013176"/>
                        <a:ext cx="1781646" cy="1045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029" name="Picture 78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328159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982660"/>
              </p:ext>
            </p:extLst>
          </p:nvPr>
        </p:nvGraphicFramePr>
        <p:xfrm>
          <a:off x="2987824" y="1412776"/>
          <a:ext cx="12954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13" name="Denklem" r:id="rId10" imgW="685800" imgH="393480" progId="Equation.3">
                  <p:embed/>
                </p:oleObj>
              </mc:Choice>
              <mc:Fallback>
                <p:oleObj name="Denklem" r:id="rId10" imgW="685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1412776"/>
                        <a:ext cx="1295400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10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7659053" cy="17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65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29908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5100"/>
            <a:ext cx="79057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9" y="3789040"/>
            <a:ext cx="47720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9" y="5229200"/>
            <a:ext cx="21717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9" y="6038820"/>
            <a:ext cx="18383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9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65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18655"/>
            <a:ext cx="7812360" cy="192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1337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39729"/>
            <a:ext cx="3505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70" y="4090219"/>
            <a:ext cx="58197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25" y="5143440"/>
            <a:ext cx="58007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0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95537"/>
            <a:ext cx="9143999" cy="2257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91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65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95"/>
            <a:ext cx="7740352" cy="29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3374305" cy="3072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362902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11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28799"/>
            <a:ext cx="9143999" cy="361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99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655"/>
            <a:ext cx="1115616" cy="52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336" y="0"/>
            <a:ext cx="802838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25" y="1844824"/>
            <a:ext cx="68103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62" y="3842940"/>
            <a:ext cx="53721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4" y="5410140"/>
            <a:ext cx="33432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48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03" y="116632"/>
            <a:ext cx="8700893" cy="290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555052"/>
              </p:ext>
            </p:extLst>
          </p:nvPr>
        </p:nvGraphicFramePr>
        <p:xfrm>
          <a:off x="3059832" y="5229200"/>
          <a:ext cx="4645687" cy="105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1" name="Denklem" r:id="rId4" imgW="2006280" imgH="457200" progId="Equation.3">
                  <p:embed/>
                </p:oleObj>
              </mc:Choice>
              <mc:Fallback>
                <p:oleObj name="Denklem" r:id="rId4" imgW="2006280" imgH="4572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5229200"/>
                        <a:ext cx="4645687" cy="10550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2075525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49714"/>
              </p:ext>
            </p:extLst>
          </p:nvPr>
        </p:nvGraphicFramePr>
        <p:xfrm>
          <a:off x="3251676" y="3023778"/>
          <a:ext cx="4125302" cy="206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2" name="Denklem" r:id="rId7" imgW="1790640" imgH="901440" progId="Equation.3">
                  <p:embed/>
                </p:oleObj>
              </mc:Choice>
              <mc:Fallback>
                <p:oleObj name="Denklem" r:id="rId7" imgW="1790640" imgH="90144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676" y="3023778"/>
                        <a:ext cx="4125302" cy="2068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4499992" y="1412776"/>
            <a:ext cx="1944216" cy="144016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144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9383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307779"/>
              </p:ext>
            </p:extLst>
          </p:nvPr>
        </p:nvGraphicFramePr>
        <p:xfrm>
          <a:off x="2339752" y="3933056"/>
          <a:ext cx="4773358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0" name="Denklem" r:id="rId4" imgW="1981080" imgH="990360" progId="Equation.3">
                  <p:embed/>
                </p:oleObj>
              </mc:Choice>
              <mc:Fallback>
                <p:oleObj name="Denklem" r:id="rId4" imgW="1981080" imgH="99036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933056"/>
                        <a:ext cx="4773358" cy="23762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179512" y="2601009"/>
            <a:ext cx="1776745" cy="101663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048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4314"/>
            <a:ext cx="8352928" cy="354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074621"/>
              </p:ext>
            </p:extLst>
          </p:nvPr>
        </p:nvGraphicFramePr>
        <p:xfrm>
          <a:off x="683568" y="4365104"/>
          <a:ext cx="7543801" cy="173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6" name="Denklem" r:id="rId4" imgW="3733560" imgH="863280" progId="Equation.3">
                  <p:embed/>
                </p:oleObj>
              </mc:Choice>
              <mc:Fallback>
                <p:oleObj name="Denklem" r:id="rId4" imgW="3733560" imgH="86328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365104"/>
                        <a:ext cx="7543801" cy="173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4982384" y="2636911"/>
            <a:ext cx="1776745" cy="101663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34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952"/>
            <a:ext cx="8634076" cy="362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910817"/>
              </p:ext>
            </p:extLst>
          </p:nvPr>
        </p:nvGraphicFramePr>
        <p:xfrm>
          <a:off x="547581" y="4221088"/>
          <a:ext cx="8185969" cy="1944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9" name="Denklem" r:id="rId4" imgW="3301920" imgH="787320" progId="Equation.3">
                  <p:embed/>
                </p:oleObj>
              </mc:Choice>
              <mc:Fallback>
                <p:oleObj name="Denklem" r:id="rId4" imgW="3301920" imgH="78732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81" y="4221088"/>
                        <a:ext cx="8185969" cy="19442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30314" y="2636912"/>
            <a:ext cx="1776745" cy="79208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552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7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24766" y="6449547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9512" y="116632"/>
            <a:ext cx="878497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ÖRNEK-3)</a:t>
            </a:r>
            <a:r>
              <a:rPr lang="tr-TR" sz="2400" b="1" dirty="0" smtClean="0"/>
              <a:t>Bir </a:t>
            </a:r>
            <a:r>
              <a:rPr lang="tr-TR" sz="2400" b="1" dirty="0" smtClean="0"/>
              <a:t>dik üçgende B dar açısının sinüsü </a:t>
            </a:r>
            <a:r>
              <a:rPr lang="tr-TR" sz="2400" b="1" dirty="0" smtClean="0"/>
              <a:t>                      ise , C </a:t>
            </a:r>
            <a:r>
              <a:rPr lang="tr-TR" sz="2400" b="1" dirty="0" smtClean="0"/>
              <a:t>dar açısının sinüsü nedir?</a:t>
            </a:r>
            <a:endParaRPr lang="tr-TR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32" y="2348880"/>
            <a:ext cx="292933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913224"/>
              </p:ext>
            </p:extLst>
          </p:nvPr>
        </p:nvGraphicFramePr>
        <p:xfrm>
          <a:off x="6156176" y="159488"/>
          <a:ext cx="1296144" cy="745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4" name="Denklem" r:id="rId4" imgW="685800" imgH="393700" progId="Equation.3">
                  <p:embed/>
                </p:oleObj>
              </mc:Choice>
              <mc:Fallback>
                <p:oleObj name="Denklem" r:id="rId4" imgW="685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159488"/>
                        <a:ext cx="1296144" cy="7452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405788"/>
              </p:ext>
            </p:extLst>
          </p:nvPr>
        </p:nvGraphicFramePr>
        <p:xfrm>
          <a:off x="5364088" y="2564904"/>
          <a:ext cx="2320132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5" name="Denklem" r:id="rId6" imgW="952500" imgH="914400" progId="Equation.3">
                  <p:embed/>
                </p:oleObj>
              </mc:Choice>
              <mc:Fallback>
                <p:oleObj name="Denklem" r:id="rId6" imgW="9525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2564904"/>
                        <a:ext cx="2320132" cy="22322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423951"/>
              </p:ext>
            </p:extLst>
          </p:nvPr>
        </p:nvGraphicFramePr>
        <p:xfrm>
          <a:off x="5580112" y="5157192"/>
          <a:ext cx="1872208" cy="1076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6" name="Denklem" r:id="rId8" imgW="685800" imgH="393700" progId="Equation.3">
                  <p:embed/>
                </p:oleObj>
              </mc:Choice>
              <mc:Fallback>
                <p:oleObj name="Denklem" r:id="rId8" imgW="685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5157192"/>
                        <a:ext cx="1872208" cy="10765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4118"/>
              </p:ext>
            </p:extLst>
          </p:nvPr>
        </p:nvGraphicFramePr>
        <p:xfrm>
          <a:off x="5715193" y="1340768"/>
          <a:ext cx="12954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7" name="Denklem" r:id="rId10" imgW="685800" imgH="393700" progId="Equation.3">
                  <p:embed/>
                </p:oleObj>
              </mc:Choice>
              <mc:Fallback>
                <p:oleObj name="Denklem" r:id="rId10" imgW="6858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193" y="1340768"/>
                        <a:ext cx="1295400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02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" y="188640"/>
            <a:ext cx="5767382" cy="626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371140"/>
              </p:ext>
            </p:extLst>
          </p:nvPr>
        </p:nvGraphicFramePr>
        <p:xfrm>
          <a:off x="6588224" y="2996952"/>
          <a:ext cx="1898650" cy="245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9" name="Denklem" r:id="rId4" imgW="939600" imgH="1218960" progId="Equation.3">
                  <p:embed/>
                </p:oleObj>
              </mc:Choice>
              <mc:Fallback>
                <p:oleObj name="Denklem" r:id="rId4" imgW="939600" imgH="12189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2996952"/>
                        <a:ext cx="1898650" cy="2452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971600" y="5373216"/>
            <a:ext cx="1776745" cy="79208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646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123728" y="440618"/>
            <a:ext cx="5076564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HAZIRLAYAN</a:t>
            </a:r>
            <a:endParaRPr lang="tr-T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2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27" y="0"/>
            <a:ext cx="30099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957243" cy="236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97152"/>
            <a:ext cx="540067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6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3CF8D-4BD0-483B-BADC-42AD5D30EB21}" type="slidenum">
              <a:rPr lang="tr-TR" smtClean="0"/>
              <a:t>9</a:t>
            </a:fld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4910018" y="6368751"/>
            <a:ext cx="420115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omeraskerden@hotmail.com.tr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9512" y="116632"/>
            <a:ext cx="878497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ÖRNEK-1</a:t>
            </a:r>
            <a:r>
              <a:rPr lang="tr-TR" sz="2000" b="1" dirty="0" smtClean="0">
                <a:solidFill>
                  <a:srgbClr val="FF0000"/>
                </a:solidFill>
              </a:rPr>
              <a:t>) </a:t>
            </a:r>
            <a:r>
              <a:rPr lang="tr-TR" sz="2400" b="1" dirty="0" smtClean="0"/>
              <a:t>Bir </a:t>
            </a:r>
            <a:r>
              <a:rPr lang="tr-TR" sz="2400" b="1" dirty="0" smtClean="0"/>
              <a:t>dik üçgende B dar açısının cosinüsü </a:t>
            </a:r>
            <a:r>
              <a:rPr lang="tr-TR" sz="2400" b="1" dirty="0" smtClean="0"/>
              <a:t>                            ise , C </a:t>
            </a:r>
            <a:r>
              <a:rPr lang="tr-TR" sz="2400" b="1" dirty="0" smtClean="0"/>
              <a:t>dar açısının cosinüsü nedir?</a:t>
            </a:r>
            <a:endParaRPr lang="tr-TR" sz="24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2803037" cy="3019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308840"/>
              </p:ext>
            </p:extLst>
          </p:nvPr>
        </p:nvGraphicFramePr>
        <p:xfrm>
          <a:off x="4910018" y="1359261"/>
          <a:ext cx="1894230" cy="1050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0" name="Denklem" r:id="rId4" imgW="711000" imgH="393480" progId="Equation.3">
                  <p:embed/>
                </p:oleObj>
              </mc:Choice>
              <mc:Fallback>
                <p:oleObj name="Denklem" r:id="rId4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0018" y="1359261"/>
                        <a:ext cx="1894230" cy="1050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351809"/>
              </p:ext>
            </p:extLst>
          </p:nvPr>
        </p:nvGraphicFramePr>
        <p:xfrm>
          <a:off x="4753515" y="2708920"/>
          <a:ext cx="2257078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1" name="Denklem" r:id="rId6" imgW="927000" imgH="914400" progId="Equation.3">
                  <p:embed/>
                </p:oleObj>
              </mc:Choice>
              <mc:Fallback>
                <p:oleObj name="Denklem" r:id="rId6" imgW="9270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3515" y="2708920"/>
                        <a:ext cx="2257078" cy="22322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927829"/>
              </p:ext>
            </p:extLst>
          </p:nvPr>
        </p:nvGraphicFramePr>
        <p:xfrm>
          <a:off x="5004048" y="5229200"/>
          <a:ext cx="1750214" cy="953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2" name="Denklem" r:id="rId8" imgW="723600" imgH="393480" progId="Equation.3">
                  <p:embed/>
                </p:oleObj>
              </mc:Choice>
              <mc:Fallback>
                <p:oleObj name="Denklem" r:id="rId8" imgW="723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5229200"/>
                        <a:ext cx="1750214" cy="9530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377998"/>
              </p:ext>
            </p:extLst>
          </p:nvPr>
        </p:nvGraphicFramePr>
        <p:xfrm>
          <a:off x="6444208" y="148479"/>
          <a:ext cx="1440160" cy="79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53" name="Denklem" r:id="rId10" imgW="711000" imgH="393480" progId="Equation.3">
                  <p:embed/>
                </p:oleObj>
              </mc:Choice>
              <mc:Fallback>
                <p:oleObj name="Denklem" r:id="rId10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148479"/>
                        <a:ext cx="1440160" cy="79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604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947</Words>
  <Application>Microsoft Office PowerPoint</Application>
  <PresentationFormat>Ekran Gösterisi (4:3)</PresentationFormat>
  <Paragraphs>260</Paragraphs>
  <Slides>71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71</vt:i4>
      </vt:variant>
    </vt:vector>
  </HeadingPairs>
  <TitlesOfParts>
    <vt:vector size="74" baseType="lpstr">
      <vt:lpstr>Ofis Teması</vt:lpstr>
      <vt:lpstr>Microsoft Equation 3.0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86</cp:revision>
  <dcterms:created xsi:type="dcterms:W3CDTF">2014-01-08T18:28:45Z</dcterms:created>
  <dcterms:modified xsi:type="dcterms:W3CDTF">2014-01-08T21:56:46Z</dcterms:modified>
</cp:coreProperties>
</file>